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326" r:id="rId2"/>
    <p:sldId id="324" r:id="rId3"/>
    <p:sldId id="333" r:id="rId4"/>
    <p:sldId id="334" r:id="rId5"/>
    <p:sldId id="332" r:id="rId6"/>
    <p:sldId id="328" r:id="rId7"/>
    <p:sldId id="335" r:id="rId8"/>
    <p:sldId id="330" r:id="rId9"/>
    <p:sldId id="308" r:id="rId10"/>
    <p:sldId id="331" r:id="rId11"/>
    <p:sldId id="32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0832" autoAdjust="0"/>
  </p:normalViewPr>
  <p:slideViewPr>
    <p:cSldViewPr>
      <p:cViewPr varScale="1">
        <p:scale>
          <a:sx n="67" d="100"/>
          <a:sy n="67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367A981-05FD-443A-B6F1-47D5FC96C558}" type="datetimeFigureOut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D377C4-5E96-4F62-A678-A3F5B21B04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2847A4-8521-4D5B-AE5C-49EE144E8327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E75BBB-7237-4D9D-A1AD-B0001FD66282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AF752-DDF9-47C1-9C7F-808519F5D115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FA1DCA-B584-4F12-B948-6BFBCC344D6B}" type="slidenum">
              <a:rPr lang="ru-RU" altLang="ru-RU" smtClean="0"/>
              <a:pPr/>
              <a:t>5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45A8D3-8559-4FB0-BB97-9DDCC2CF9418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1DD38F-AAD7-4E47-9B7E-56D484305B75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82035F-97DA-4273-91A3-4B10553F2121}" type="slidenum">
              <a:rPr lang="ru-RU" altLang="ru-RU" smtClean="0"/>
              <a:pPr/>
              <a:t>11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61A66-1154-4F0F-B29B-709FC422C00A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A4B04-03F0-4961-BC1B-F6BDB105B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18AB9-1C57-4F30-99F2-13CB6C13876A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8C631-2E4D-4ED4-A77B-6215C12228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B3F78-E15D-4FA8-95E3-25ACD97BCB91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26084-4AED-4A88-BE6C-DB3A5B9D1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15ACC-0938-465C-8682-6488A1CF6A47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CEED4-8144-4B2E-A229-6DF94A2CA7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02904-5D99-4F72-878E-BDCC667AD499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E5AA5-FED6-40AB-BC82-24CCF47AEC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74CBE-4DED-4E31-8E7F-C2C7B9D643F1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5F974-17CE-493D-8150-8E11DA32E4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58CC6-FD2F-478B-B161-EACA0ED907E5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31A19-3EAE-4943-884F-C85DB3EE8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44F71-BE18-4F4F-86EA-A1ED88B4FDF0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DC0D6-2CB0-4CC9-A511-E41D481C26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9513E-E8B6-4A57-AB7A-D246DB84D0BC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4C5E7-E88E-45B3-B755-A6C03189E7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17B2C-626F-4B43-8B9A-AC1793AD2F72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FA52F-CE5D-4EE4-8AF3-B3C2E4F598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1FAC2-3BAE-4E3F-8560-FFEE2E10BA75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FDF85-5E58-4EB9-B63F-02D3BD1FA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5414F6-E5B9-4255-ABE5-1BD9565B8E32}" type="datetime1">
              <a:rPr lang="ru-RU"/>
              <a:pPr>
                <a:defRPr/>
              </a:pPr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F37935-0EC8-4A0F-81EA-4407680A2E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57188"/>
            <a:ext cx="3348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213" y="217488"/>
            <a:ext cx="5905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 bwMode="auto">
          <a:xfrm>
            <a:off x="4643438" y="357188"/>
            <a:ext cx="4071937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+mn-cs"/>
              </a:rPr>
              <a:t>ФЕДЕРАЛЬНАЯ СЛУЖБА ПО НАДЗОРУ В СФЕРЕ СВЯЗИ,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+mn-cs"/>
              </a:rPr>
              <a:t>ИНФОРМАЦИОННЫХ ТЕХНОЛОГИЙ И  МАССОВЫХ КОММУНИКАЦИЙ</a:t>
            </a:r>
          </a:p>
        </p:txBody>
      </p:sp>
      <p:sp>
        <p:nvSpPr>
          <p:cNvPr id="9" name="Заголовок 8"/>
          <p:cNvSpPr txBox="1">
            <a:spLocks noGrp="1"/>
          </p:cNvSpPr>
          <p:nvPr>
            <p:ph type="ctrTitle"/>
          </p:nvPr>
        </p:nvSpPr>
        <p:spPr>
          <a:xfrm>
            <a:off x="714375" y="1698625"/>
            <a:ext cx="8429625" cy="2247900"/>
          </a:xfrm>
          <a:solidFill>
            <a:schemeClr val="accent1">
              <a:lumMod val="75000"/>
              <a:alpha val="67000"/>
            </a:schemeClr>
          </a:solidFill>
        </p:spPr>
        <p:txBody>
          <a:bodyPr rtlCol="0">
            <a:sp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Размещение информации на официальных сайтах органов государственной власти </a:t>
            </a:r>
            <a:b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местного самоуправления: </a:t>
            </a:r>
            <a:b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типичные нарушения законодательств о персональных данных</a:t>
            </a:r>
            <a:endParaRPr lang="ru-RU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Подзаголовок 9"/>
          <p:cNvGrpSpPr>
            <a:grpSpLocks noGrp="1"/>
          </p:cNvGrpSpPr>
          <p:nvPr>
            <p:ph type="subTitle" idx="1"/>
          </p:nvPr>
        </p:nvGrpSpPr>
        <p:grpSpPr bwMode="auto">
          <a:xfrm>
            <a:off x="285750" y="5143500"/>
            <a:ext cx="6772275" cy="1143000"/>
            <a:chOff x="4587151" y="4451178"/>
            <a:chExt cx="4556847" cy="927183"/>
          </a:xfrm>
        </p:grpSpPr>
        <p:sp>
          <p:nvSpPr>
            <p:cNvPr id="11" name="TextBox 10"/>
            <p:cNvSpPr txBox="1"/>
            <p:nvPr/>
          </p:nvSpPr>
          <p:spPr>
            <a:xfrm>
              <a:off x="4592492" y="4509127"/>
              <a:ext cx="4551506" cy="749473"/>
            </a:xfrm>
            <a:prstGeom prst="rect">
              <a:avLst/>
            </a:prstGeom>
            <a:noFill/>
            <a:ln w="19050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Narrow" pitchFamily="34" charset="0"/>
                  <a:cs typeface="+mn-cs"/>
                </a:rPr>
                <a:t>ЕФРЕМОВ Алексей Александрович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Narrow" pitchFamily="34" charset="0"/>
                  <a:cs typeface="+mn-cs"/>
                </a:rPr>
                <a:t>начальник отдела Управления Роскомнадзора</a:t>
              </a:r>
              <a:br>
                <a:rPr lang="ru-RU" dirty="0">
                  <a:solidFill>
                    <a:schemeClr val="tx2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Narrow" pitchFamily="34" charset="0"/>
                  <a:cs typeface="+mn-cs"/>
                </a:rPr>
              </a:b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 Narrow" pitchFamily="34" charset="0"/>
                  <a:cs typeface="+mn-cs"/>
                </a:rPr>
                <a:t>по Воронежской области</a:t>
              </a: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 rot="16200000" flipH="1">
              <a:off x="4123560" y="4914770"/>
              <a:ext cx="927183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652463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СБОР ПЕРСОНАЛЬНЫХ ДАННЫХ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30213" y="1916113"/>
            <a:ext cx="8256587" cy="452596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altLang="ru-RU" sz="20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Наиболее частое нарушение </a:t>
            </a:r>
            <a:r>
              <a:rPr lang="ru-RU" altLang="ru-RU" sz="2000" smtClean="0">
                <a:solidFill>
                  <a:srgbClr val="0070C0"/>
                </a:solidFill>
                <a:latin typeface="Arial" charset="0"/>
                <a:cs typeface="Arial" charset="0"/>
              </a:rPr>
              <a:t>– </a:t>
            </a:r>
          </a:p>
          <a:p>
            <a:pPr marL="0" indent="0">
              <a:buFont typeface="Arial" charset="0"/>
              <a:buNone/>
            </a:pPr>
            <a:r>
              <a:rPr lang="ru-RU" altLang="ru-RU" sz="2000" smtClean="0">
                <a:solidFill>
                  <a:srgbClr val="0070C0"/>
                </a:solidFill>
                <a:latin typeface="Arial" charset="0"/>
                <a:cs typeface="Arial" charset="0"/>
              </a:rPr>
              <a:t>П. 2 Перечня мер … (Постановление Правительства РФ от 21.03.2012 № 211)</a:t>
            </a:r>
          </a:p>
          <a:p>
            <a:pPr marL="0" indent="0">
              <a:buFont typeface="Arial" charset="0"/>
              <a:buNone/>
            </a:pPr>
            <a:r>
              <a:rPr lang="ru-RU" altLang="ru-RU" sz="2000" smtClean="0">
                <a:latin typeface="Arial" charset="0"/>
                <a:cs typeface="Arial" charset="0"/>
              </a:rPr>
              <a:t>Документы, определяющие политику в отношении обработки персональных данных, </a:t>
            </a:r>
            <a:r>
              <a:rPr lang="ru-RU" altLang="ru-RU" sz="2000" b="1" u="sng" smtClean="0">
                <a:latin typeface="Arial" charset="0"/>
                <a:cs typeface="Arial" charset="0"/>
              </a:rPr>
              <a:t>подлежат опубликованию на официальном сайте государственного или муниципального органа</a:t>
            </a:r>
            <a:r>
              <a:rPr lang="ru-RU" altLang="ru-RU" sz="2000" smtClean="0">
                <a:latin typeface="Arial" charset="0"/>
                <a:cs typeface="Arial" charset="0"/>
              </a:rPr>
              <a:t> в течение 10 дней после их утверждения.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213" y="217488"/>
            <a:ext cx="35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6150" y="271463"/>
            <a:ext cx="18573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Номер слайда 15"/>
          <p:cNvSpPr txBox="1">
            <a:spLocks/>
          </p:cNvSpPr>
          <p:nvPr/>
        </p:nvSpPr>
        <p:spPr bwMode="auto">
          <a:xfrm>
            <a:off x="6518275" y="3857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altLang="ru-RU" sz="1600" b="1">
                <a:latin typeface="Calibri" pitchFamily="34" charset="0"/>
              </a:rPr>
              <a:t>Слайд </a:t>
            </a:r>
            <a:fld id="{70E1E781-8F94-4A59-A552-FFD1BEDD1F4A}" type="slidenum">
              <a:rPr lang="ru-RU" altLang="ru-RU" sz="1600" b="1">
                <a:latin typeface="Calibri" pitchFamily="34" charset="0"/>
              </a:rPr>
              <a:pPr algn="r"/>
              <a:t>10</a:t>
            </a:fld>
            <a:endParaRPr lang="ru-RU" altLang="ru-RU" sz="16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213" y="217488"/>
            <a:ext cx="35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6150" y="271463"/>
            <a:ext cx="18573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Содержимое 14"/>
          <p:cNvSpPr>
            <a:spLocks noGrp="1"/>
          </p:cNvSpPr>
          <p:nvPr>
            <p:ph idx="1"/>
          </p:nvPr>
        </p:nvSpPr>
        <p:spPr>
          <a:xfrm>
            <a:off x="571500" y="642938"/>
            <a:ext cx="8229600" cy="4525962"/>
          </a:xfrm>
        </p:spPr>
        <p:txBody>
          <a:bodyPr/>
          <a:lstStyle/>
          <a:p>
            <a:pPr algn="ctr">
              <a:spcBef>
                <a:spcPts val="0"/>
              </a:spcBef>
              <a:defRPr/>
            </a:pPr>
            <a:endParaRPr lang="ru-RU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defRPr/>
            </a:pPr>
            <a:endParaRPr lang="ru-RU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defRPr/>
            </a:pPr>
            <a:endParaRPr lang="ru-RU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defRPr/>
            </a:pPr>
            <a:endParaRPr lang="ru-RU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</a:p>
          <a:p>
            <a:pPr marL="0" indent="0" algn="ctr">
              <a:spcBef>
                <a:spcPts val="0"/>
              </a:spcBef>
              <a:buFont typeface="Arial" charset="0"/>
              <a:buNone/>
              <a:defRPr/>
            </a:pPr>
            <a:endParaRPr lang="ru-RU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ВОПРОСЫ? </a:t>
            </a:r>
          </a:p>
          <a:p>
            <a:pPr marL="0" indent="0" algn="ctr">
              <a:spcBef>
                <a:spcPts val="0"/>
              </a:spcBef>
              <a:buFont typeface="Arial" charset="0"/>
              <a:buNone/>
              <a:defRPr/>
            </a:pPr>
            <a:endParaRPr lang="ru-RU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Font typeface="Arial" charset="0"/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36.rkn.gov.ru</a:t>
            </a:r>
            <a:endParaRPr lang="ru-RU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Font typeface="Arial" charset="0"/>
              <a:buNone/>
              <a:defRPr/>
            </a:pPr>
            <a:endParaRPr lang="en-US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Font typeface="Arial" charset="0"/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(473) 269-43-43</a:t>
            </a:r>
          </a:p>
          <a:p>
            <a:pPr marL="0" indent="0" algn="ctr">
              <a:spcBef>
                <a:spcPts val="0"/>
              </a:spcBef>
              <a:buFont typeface="Arial" charset="0"/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(473) 271-42-74</a:t>
            </a:r>
            <a:endParaRPr lang="ru-RU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endParaRPr lang="ru-RU" sz="2000" dirty="0" smtClean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12293" name="Номер слайда 15"/>
          <p:cNvSpPr txBox="1">
            <a:spLocks/>
          </p:cNvSpPr>
          <p:nvPr/>
        </p:nvSpPr>
        <p:spPr bwMode="auto">
          <a:xfrm>
            <a:off x="6518275" y="3857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altLang="ru-RU" sz="1600" b="1">
                <a:latin typeface="Calibri" pitchFamily="34" charset="0"/>
              </a:rPr>
              <a:t>Слайд </a:t>
            </a:r>
            <a:fld id="{31E31CF1-98D4-4D2B-8B5D-C71ED1EF3075}" type="slidenum">
              <a:rPr lang="ru-RU" altLang="ru-RU" sz="1600" b="1">
                <a:latin typeface="Calibri" pitchFamily="34" charset="0"/>
              </a:rPr>
              <a:pPr algn="r"/>
              <a:t>11</a:t>
            </a:fld>
            <a:endParaRPr lang="ru-RU" altLang="ru-RU" sz="16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288" y="836613"/>
            <a:ext cx="8229600" cy="858837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Нормативные основания для распространения информации на сайтах органов власти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213" y="217488"/>
            <a:ext cx="35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6150" y="271463"/>
            <a:ext cx="18573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 bwMode="auto">
          <a:xfrm>
            <a:off x="1979613" y="3389313"/>
            <a:ext cx="6521450" cy="43338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7650" tIns="123825" rIns="247650" bIns="123825" anchor="ctr"/>
          <a:lstStyle/>
          <a:p>
            <a:pPr marL="114300" lvl="1" indent="-114300" algn="just" defTabSz="62230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ru-RU" sz="1400">
              <a:solidFill>
                <a:srgbClr val="000000"/>
              </a:solidFill>
              <a:cs typeface="Arial" charset="0"/>
            </a:endParaRPr>
          </a:p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ru-RU" sz="3600">
              <a:solidFill>
                <a:srgbClr val="000000"/>
              </a:solidFill>
              <a:cs typeface="Arial" charset="0"/>
            </a:endParaRPr>
          </a:p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ru-RU" sz="3600">
              <a:solidFill>
                <a:srgbClr val="000000"/>
              </a:solidFill>
              <a:cs typeface="Arial" charset="0"/>
            </a:endParaRPr>
          </a:p>
          <a:p>
            <a:pPr marL="114300" lvl="1" indent="-114300" algn="just" defTabSz="62230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ru-RU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078" name="Номер слайда 15"/>
          <p:cNvSpPr txBox="1">
            <a:spLocks/>
          </p:cNvSpPr>
          <p:nvPr/>
        </p:nvSpPr>
        <p:spPr bwMode="auto">
          <a:xfrm>
            <a:off x="6518275" y="3857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altLang="ru-RU" sz="1600" b="1">
                <a:latin typeface="Calibri" pitchFamily="34" charset="0"/>
              </a:rPr>
              <a:t>Слайд </a:t>
            </a:r>
            <a:fld id="{3E33CE08-B2F7-4E83-888F-1F29597DBCB2}" type="slidenum">
              <a:rPr lang="ru-RU" altLang="ru-RU" sz="1600" b="1">
                <a:latin typeface="Calibri" pitchFamily="34" charset="0"/>
              </a:rPr>
              <a:pPr algn="r"/>
              <a:t>2</a:t>
            </a:fld>
            <a:endParaRPr lang="ru-RU" altLang="ru-RU" sz="1600" b="1">
              <a:latin typeface="Calibr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827088" y="1773238"/>
            <a:ext cx="7489825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Федеральный закон от 09.02.2009 N 8-ФЗ "Об обеспечении доступа к информации о деятельности государственных органов и органов местного самоуправления»</a:t>
            </a:r>
          </a:p>
          <a:p>
            <a:pPr algn="just">
              <a:defRPr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Указы Президента РФ (2011-2012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г.г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.)</a:t>
            </a:r>
          </a:p>
          <a:p>
            <a:pPr algn="just">
              <a:defRPr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Постановление Правительства РФ от 24.11.2009 N 953 "Об обеспечении доступа к информации о деятельности Правительства Российской Федерации и федеральных органов исполнительной власти» (вместе с "Требованиями к технологическим, программным и лингвистическим средствам обеспечения пользования официальным сайтом Правительства Российской Федерации в сети Интернет")</a:t>
            </a:r>
          </a:p>
          <a:p>
            <a:pPr>
              <a:defRPr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288" y="836613"/>
            <a:ext cx="8229600" cy="858837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Нормативные основания для распространения информации на сайтах органов власти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213" y="217488"/>
            <a:ext cx="35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6150" y="271463"/>
            <a:ext cx="18573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 bwMode="auto">
          <a:xfrm>
            <a:off x="1979613" y="3389313"/>
            <a:ext cx="6521450" cy="43338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7650" tIns="123825" rIns="247650" bIns="123825" anchor="ctr"/>
          <a:lstStyle/>
          <a:p>
            <a:pPr marL="114300" lvl="1" indent="-114300" algn="just" defTabSz="62230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ru-RU" sz="1400">
              <a:solidFill>
                <a:srgbClr val="000000"/>
              </a:solidFill>
              <a:cs typeface="Arial" charset="0"/>
            </a:endParaRPr>
          </a:p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ru-RU" sz="3600">
              <a:solidFill>
                <a:srgbClr val="000000"/>
              </a:solidFill>
              <a:cs typeface="Arial" charset="0"/>
            </a:endParaRPr>
          </a:p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ru-RU" sz="3600">
              <a:solidFill>
                <a:srgbClr val="000000"/>
              </a:solidFill>
              <a:cs typeface="Arial" charset="0"/>
            </a:endParaRPr>
          </a:p>
          <a:p>
            <a:pPr marL="114300" lvl="1" indent="-114300" algn="just" defTabSz="62230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ru-RU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102" name="Номер слайда 15"/>
          <p:cNvSpPr txBox="1">
            <a:spLocks/>
          </p:cNvSpPr>
          <p:nvPr/>
        </p:nvSpPr>
        <p:spPr bwMode="auto">
          <a:xfrm>
            <a:off x="6518275" y="3857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altLang="ru-RU" sz="1600" b="1">
                <a:latin typeface="Calibri" pitchFamily="34" charset="0"/>
              </a:rPr>
              <a:t>Слайд </a:t>
            </a:r>
            <a:fld id="{1D8C5325-0928-4C45-BC29-D7B9C8CFEBAF}" type="slidenum">
              <a:rPr lang="ru-RU" altLang="ru-RU" sz="1600" b="1">
                <a:latin typeface="Calibri" pitchFamily="34" charset="0"/>
              </a:rPr>
              <a:pPr algn="r"/>
              <a:t>3</a:t>
            </a:fld>
            <a:endParaRPr lang="ru-RU" altLang="ru-RU" sz="1600" b="1">
              <a:latin typeface="Calibri" pitchFamily="34" charset="0"/>
            </a:endParaRPr>
          </a:p>
        </p:txBody>
      </p:sp>
      <p:sp>
        <p:nvSpPr>
          <p:cNvPr id="4103" name="Подзаголовок 2"/>
          <p:cNvSpPr txBox="1">
            <a:spLocks/>
          </p:cNvSpPr>
          <p:nvPr/>
        </p:nvSpPr>
        <p:spPr bwMode="auto">
          <a:xfrm>
            <a:off x="827088" y="1773238"/>
            <a:ext cx="7489825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altLang="ru-RU" sz="2000" b="1"/>
              <a:t>Федеральный закон от 22.12.2008 N 262-ФЗ "Об обеспечении доступа к информации о деятельности судов в Российской Федерации»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endParaRPr lang="ru-RU" altLang="ru-RU" sz="2000" b="1"/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altLang="ru-RU" sz="2000"/>
              <a:t>Постановление Пленума ВАС РФ от 08.10.2012 N 61"Об обеспечении гласности в арбитражном процессе»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endParaRPr lang="ru-RU" altLang="ru-RU" sz="2000"/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altLang="ru-RU" sz="2000"/>
              <a:t>Постановление Пленума Верховного Суда РФ от 13.12.2012 N 35 "Об открытости и гласности судопроизводства и о доступе к информации о деятельности судов"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ru-RU" altLang="ru-RU" sz="2000">
              <a:latin typeface="Calibri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endParaRPr lang="ru-RU" altLang="ru-RU" sz="2000" b="1">
              <a:solidFill>
                <a:srgbClr val="0070C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ru-RU" altLang="ru-RU" sz="2000" b="1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288" y="836613"/>
            <a:ext cx="8229600" cy="858837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Нормативные основания для распространения информации на сайтах органов власти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213" y="217488"/>
            <a:ext cx="35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6150" y="271463"/>
            <a:ext cx="18573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 bwMode="auto">
          <a:xfrm>
            <a:off x="1979613" y="3389313"/>
            <a:ext cx="6521450" cy="43338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7650" tIns="123825" rIns="247650" bIns="123825" anchor="ctr"/>
          <a:lstStyle/>
          <a:p>
            <a:pPr marL="114300" lvl="1" indent="-114300" algn="just" defTabSz="62230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ru-RU" sz="1400">
              <a:solidFill>
                <a:srgbClr val="000000"/>
              </a:solidFill>
              <a:cs typeface="Arial" charset="0"/>
            </a:endParaRPr>
          </a:p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ru-RU" sz="3600">
              <a:solidFill>
                <a:srgbClr val="000000"/>
              </a:solidFill>
              <a:cs typeface="Arial" charset="0"/>
            </a:endParaRPr>
          </a:p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ru-RU" sz="3600">
              <a:solidFill>
                <a:srgbClr val="000000"/>
              </a:solidFill>
              <a:cs typeface="Arial" charset="0"/>
            </a:endParaRPr>
          </a:p>
          <a:p>
            <a:pPr marL="114300" lvl="1" indent="-114300" algn="just" defTabSz="62230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ru-RU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126" name="Номер слайда 15"/>
          <p:cNvSpPr txBox="1">
            <a:spLocks/>
          </p:cNvSpPr>
          <p:nvPr/>
        </p:nvSpPr>
        <p:spPr bwMode="auto">
          <a:xfrm>
            <a:off x="6518275" y="3857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altLang="ru-RU" sz="1600" b="1">
                <a:latin typeface="Calibri" pitchFamily="34" charset="0"/>
              </a:rPr>
              <a:t>Слайд </a:t>
            </a:r>
            <a:fld id="{023EBDF2-C8D5-4235-B91B-4AB858EF8EA6}" type="slidenum">
              <a:rPr lang="ru-RU" altLang="ru-RU" sz="1600" b="1">
                <a:latin typeface="Calibri" pitchFamily="34" charset="0"/>
              </a:rPr>
              <a:pPr algn="r"/>
              <a:t>4</a:t>
            </a:fld>
            <a:endParaRPr lang="ru-RU" altLang="ru-RU" sz="1600" b="1">
              <a:latin typeface="Calibri" pitchFamily="34" charset="0"/>
            </a:endParaRPr>
          </a:p>
        </p:txBody>
      </p:sp>
      <p:sp>
        <p:nvSpPr>
          <p:cNvPr id="5127" name="Подзаголовок 2"/>
          <p:cNvSpPr txBox="1">
            <a:spLocks/>
          </p:cNvSpPr>
          <p:nvPr/>
        </p:nvSpPr>
        <p:spPr bwMode="auto">
          <a:xfrm>
            <a:off x="827088" y="1773238"/>
            <a:ext cx="7489825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altLang="ru-RU" sz="1500" b="1"/>
              <a:t>Закон Ярославской области от 06.05.2010 N 12-з  «О государственных информационных ресурсах Ярославской области» (Глава 3. Доступ к информации о деятельности государственных органов)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1500" b="1"/>
              <a:t>Закон Ярославской области "О мировых судьях в Ярославской области" от 14.02.2001 №5-з (ст.13.1 Доступ к информации о деятельности мировых судей)</a:t>
            </a:r>
            <a:endParaRPr lang="ru-RU" altLang="ru-RU" sz="1500" b="1"/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altLang="ru-RU" sz="1500"/>
              <a:t>Постановление Правительства ЯО от 31.12.2009 N 1360-п (ред. от 23.12.2010) "О порядке формирования, размещения и обеспечения доступа к информации о деятельности исполнительных органов государственной власти Ярославской области…»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altLang="ru-RU" sz="1500"/>
              <a:t>Постановление Ярославской областной Думы от 29.06.2010 N 102 "Об обеспечении доступа к информации о деятельности Ярославской областной Думы»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altLang="ru-RU" sz="1500"/>
              <a:t>Постановление мэрии г. Ярославля от 24.05.2013 N 1186 (ред. от 27.11.2013) "О порядке формирования, размещения и обеспечения доступа к информации о деятельности органов городского самоуправления в информационно-телекоммуникационной сети "Интернет"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ru-RU" altLang="ru-RU" sz="1600"/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ru-RU" altLang="ru-RU" sz="1600"/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ru-RU" altLang="ru-RU" sz="1600"/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endParaRPr lang="ru-RU" altLang="ru-RU" sz="1600" b="1">
              <a:solidFill>
                <a:srgbClr val="0070C0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ru-RU" altLang="ru-RU" sz="1600" b="1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288" y="836613"/>
            <a:ext cx="8229600" cy="858837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Мониторинг официальных сайтов органов государственной власти и местного самоуправления по пресечению распространения персональных данных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(на примере Воронежской области)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213" y="217488"/>
            <a:ext cx="35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6150" y="271463"/>
            <a:ext cx="18573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 bwMode="auto">
          <a:xfrm>
            <a:off x="1979613" y="3389313"/>
            <a:ext cx="6521450" cy="43338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7650" tIns="123825" rIns="247650" bIns="123825" anchor="ctr"/>
          <a:lstStyle/>
          <a:p>
            <a:pPr marL="114300" lvl="1" indent="-114300" algn="just" defTabSz="62230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ru-RU" sz="1400">
              <a:solidFill>
                <a:srgbClr val="000000"/>
              </a:solidFill>
              <a:cs typeface="Arial" charset="0"/>
            </a:endParaRPr>
          </a:p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ru-RU" sz="3600">
              <a:solidFill>
                <a:srgbClr val="000000"/>
              </a:solidFill>
              <a:cs typeface="Arial" charset="0"/>
            </a:endParaRPr>
          </a:p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ru-RU" sz="3600">
              <a:solidFill>
                <a:srgbClr val="000000"/>
              </a:solidFill>
              <a:cs typeface="Arial" charset="0"/>
            </a:endParaRPr>
          </a:p>
          <a:p>
            <a:pPr marL="114300" lvl="1" indent="-114300" algn="just" defTabSz="62230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ru-RU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150" name="Номер слайда 15"/>
          <p:cNvSpPr txBox="1">
            <a:spLocks/>
          </p:cNvSpPr>
          <p:nvPr/>
        </p:nvSpPr>
        <p:spPr bwMode="auto">
          <a:xfrm>
            <a:off x="6518275" y="3857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altLang="ru-RU" sz="1600" b="1">
                <a:latin typeface="Calibri" pitchFamily="34" charset="0"/>
              </a:rPr>
              <a:t>Слайд </a:t>
            </a:r>
            <a:fld id="{466FE22B-E2F5-44AE-9CCC-41F4660490C8}" type="slidenum">
              <a:rPr lang="ru-RU" altLang="ru-RU" sz="1600" b="1">
                <a:latin typeface="Calibri" pitchFamily="34" charset="0"/>
              </a:rPr>
              <a:pPr algn="r"/>
              <a:t>5</a:t>
            </a:fld>
            <a:endParaRPr lang="ru-RU" altLang="ru-RU" sz="1600" b="1">
              <a:latin typeface="Calibr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827088" y="2276475"/>
            <a:ext cx="748982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ТРЕБОВАНИЯ ОБ УДАЛЕНИИ С САЙТОВ</a:t>
            </a:r>
          </a:p>
          <a:p>
            <a:pPr>
              <a:defRPr/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27088" y="2708275"/>
          <a:ext cx="7386637" cy="2419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36"/>
                <a:gridCol w="6234501"/>
              </a:tblGrid>
              <a:tr h="76788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Категории операторов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3" marB="45733"/>
                </a:tc>
              </a:tr>
              <a:tr h="64026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3" marB="45733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Павловский районный суд,</a:t>
                      </a:r>
                      <a:r>
                        <a:rPr lang="ru-RU" sz="1800" baseline="0" dirty="0" smtClean="0">
                          <a:latin typeface="Arial" pitchFamily="34" charset="0"/>
                          <a:cs typeface="Arial" pitchFamily="34" charset="0"/>
                        </a:rPr>
                        <a:t> администрации </a:t>
                      </a:r>
                      <a:r>
                        <a:rPr lang="ru-RU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Лискинского</a:t>
                      </a:r>
                      <a:r>
                        <a:rPr lang="ru-RU" sz="1800" baseline="0" dirty="0" smtClean="0">
                          <a:latin typeface="Arial" pitchFamily="34" charset="0"/>
                          <a:cs typeface="Arial" pitchFamily="34" charset="0"/>
                        </a:rPr>
                        <a:t> и </a:t>
                      </a:r>
                      <a:r>
                        <a:rPr lang="ru-RU" sz="1800" baseline="0" dirty="0" err="1" smtClean="0">
                          <a:latin typeface="Arial" pitchFamily="34" charset="0"/>
                          <a:cs typeface="Arial" pitchFamily="34" charset="0"/>
                        </a:rPr>
                        <a:t>Богучарского</a:t>
                      </a:r>
                      <a:r>
                        <a:rPr lang="ru-RU" sz="1800" baseline="0" dirty="0" smtClean="0">
                          <a:latin typeface="Arial" pitchFamily="34" charset="0"/>
                          <a:cs typeface="Arial" pitchFamily="34" charset="0"/>
                        </a:rPr>
                        <a:t> районов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3" marB="45733"/>
                </a:tc>
              </a:tr>
              <a:tr h="64026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3" marB="45733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Центральный районный суд, администрация Хохольского района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3" marB="45733"/>
                </a:tc>
              </a:tr>
              <a:tr h="37094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3" marB="45733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администрации поселений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1" marR="91441" marT="45733" marB="45733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288" y="836613"/>
            <a:ext cx="8229600" cy="858837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Мониторинг официальных сайтов органов государственной власти и местного самоуправления по пресечению распространения персональных данных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(на примере Воронежской области)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213" y="217488"/>
            <a:ext cx="35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6150" y="271463"/>
            <a:ext cx="18573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 bwMode="auto">
          <a:xfrm>
            <a:off x="1979613" y="3389313"/>
            <a:ext cx="6521450" cy="43338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7650" tIns="123825" rIns="247650" bIns="123825" anchor="ctr"/>
          <a:lstStyle/>
          <a:p>
            <a:pPr marL="114300" lvl="1" indent="-114300" algn="just" defTabSz="62230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ru-RU" sz="1400">
              <a:solidFill>
                <a:srgbClr val="000000"/>
              </a:solidFill>
              <a:cs typeface="Arial" charset="0"/>
            </a:endParaRPr>
          </a:p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ru-RU" sz="3600">
              <a:solidFill>
                <a:srgbClr val="000000"/>
              </a:solidFill>
              <a:cs typeface="Arial" charset="0"/>
            </a:endParaRPr>
          </a:p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ru-RU" sz="3600">
              <a:solidFill>
                <a:srgbClr val="000000"/>
              </a:solidFill>
              <a:cs typeface="Arial" charset="0"/>
            </a:endParaRPr>
          </a:p>
          <a:p>
            <a:pPr marL="114300" lvl="1" indent="-114300" algn="just" defTabSz="62230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ru-RU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174" name="Номер слайда 15"/>
          <p:cNvSpPr txBox="1">
            <a:spLocks/>
          </p:cNvSpPr>
          <p:nvPr/>
        </p:nvSpPr>
        <p:spPr bwMode="auto">
          <a:xfrm>
            <a:off x="6518275" y="3857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altLang="ru-RU" sz="1600" b="1">
                <a:latin typeface="Calibri" pitchFamily="34" charset="0"/>
              </a:rPr>
              <a:t>Слайд </a:t>
            </a:r>
            <a:fld id="{A23F798F-8A05-457B-A2AE-2ECFB9CD9B1B}" type="slidenum">
              <a:rPr lang="ru-RU" altLang="ru-RU" sz="1600" b="1">
                <a:latin typeface="Calibri" pitchFamily="34" charset="0"/>
              </a:rPr>
              <a:pPr algn="r"/>
              <a:t>6</a:t>
            </a:fld>
            <a:endParaRPr lang="ru-RU" altLang="ru-RU" sz="1600" b="1">
              <a:latin typeface="Calibri" pitchFamily="34" charset="0"/>
            </a:endParaRPr>
          </a:p>
        </p:txBody>
      </p:sp>
      <p:sp>
        <p:nvSpPr>
          <p:cNvPr id="7175" name="Подзаголовок 2"/>
          <p:cNvSpPr txBox="1">
            <a:spLocks/>
          </p:cNvSpPr>
          <p:nvPr/>
        </p:nvSpPr>
        <p:spPr bwMode="auto">
          <a:xfrm>
            <a:off x="827088" y="1916113"/>
            <a:ext cx="7489825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ru-RU" altLang="ru-RU" sz="1600" b="1">
                <a:solidFill>
                  <a:srgbClr val="FF0000"/>
                </a:solidFill>
              </a:rPr>
              <a:t>Яркий кейс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ru-RU" altLang="ru-RU" sz="1600" b="1">
                <a:solidFill>
                  <a:srgbClr val="FF0000"/>
                </a:solidFill>
              </a:rPr>
              <a:t>2013 г. – «дело вдовы ветерана ВОВ»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1600" b="1">
              <a:solidFill>
                <a:srgbClr val="0070C0"/>
              </a:solidFill>
            </a:endParaRP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ru-RU" altLang="ru-RU" sz="1600" b="1">
                <a:solidFill>
                  <a:srgbClr val="0070C0"/>
                </a:solidFill>
              </a:rPr>
              <a:t>СМИ и администрация Хохольского района: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ru-RU" altLang="ru-RU" sz="1600" b="1">
                <a:solidFill>
                  <a:srgbClr val="0070C0"/>
                </a:solidFill>
              </a:rPr>
              <a:t>- распространение ПДн + </a:t>
            </a:r>
            <a:r>
              <a:rPr lang="ru-RU" altLang="ru-RU" sz="1600" b="1" u="sng">
                <a:solidFill>
                  <a:srgbClr val="0070C0"/>
                </a:solidFill>
              </a:rPr>
              <a:t>права на домен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ru-RU" altLang="ru-RU" sz="1600" b="1">
                <a:solidFill>
                  <a:srgbClr val="0070C0"/>
                </a:solidFill>
              </a:rPr>
              <a:t>(ст. 13.11 КоАП + представление прокуратуры)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1600" b="1">
              <a:solidFill>
                <a:srgbClr val="0070C0"/>
              </a:solidFill>
            </a:endParaRP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ru-RU" altLang="ru-RU" sz="1600" b="1"/>
              <a:t>П. 5 ст. 1 8-ФЗ</a:t>
            </a:r>
          </a:p>
          <a:p>
            <a:pPr algn="ctr" eaLnBrk="0" hangingPunct="0">
              <a:spcBef>
                <a:spcPct val="20000"/>
              </a:spcBef>
            </a:pPr>
            <a:r>
              <a:rPr lang="ru-RU" altLang="ru-RU" sz="1600"/>
              <a:t>официальный сайт государственного органа или органа местного самоуправления (далее - официальный сайт) - сайт в информационно-телекоммуникационной сети "Интернет" (далее - сеть "Интернет"), содержащий информацию о деятельности государственного органа или органа местного самоуправления, электронный адрес которого включает доменное имя, </a:t>
            </a:r>
            <a:r>
              <a:rPr lang="ru-RU" altLang="ru-RU" sz="1600" u="sng"/>
              <a:t>права на которое принадлежат государственному органу или органу местного самоуправления</a:t>
            </a:r>
            <a:r>
              <a:rPr lang="ru-RU" altLang="ru-RU" sz="1600"/>
              <a:t>.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000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288" y="836613"/>
            <a:ext cx="8229600" cy="858837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Требования к хостингу сайтов и государственным информационным системам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213" y="217488"/>
            <a:ext cx="35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6150" y="271463"/>
            <a:ext cx="18573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 bwMode="auto">
          <a:xfrm>
            <a:off x="1979613" y="3389313"/>
            <a:ext cx="6521450" cy="43338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7650" tIns="123825" rIns="247650" bIns="123825" anchor="ctr"/>
          <a:lstStyle/>
          <a:p>
            <a:pPr marL="114300" lvl="1" indent="-114300" algn="just" defTabSz="62230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ru-RU" sz="1400">
              <a:solidFill>
                <a:srgbClr val="000000"/>
              </a:solidFill>
              <a:cs typeface="Arial" charset="0"/>
            </a:endParaRPr>
          </a:p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ru-RU" sz="3600">
              <a:solidFill>
                <a:srgbClr val="000000"/>
              </a:solidFill>
              <a:cs typeface="Arial" charset="0"/>
            </a:endParaRPr>
          </a:p>
          <a:p>
            <a:pPr marL="114300" lvl="1" indent="-114300" defTabSz="62230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ru-RU" sz="3600">
              <a:solidFill>
                <a:srgbClr val="000000"/>
              </a:solidFill>
              <a:cs typeface="Arial" charset="0"/>
            </a:endParaRPr>
          </a:p>
          <a:p>
            <a:pPr marL="114300" lvl="1" indent="-114300" algn="just" defTabSz="622300">
              <a:lnSpc>
                <a:spcPct val="90000"/>
              </a:lnSpc>
              <a:spcAft>
                <a:spcPct val="15000"/>
              </a:spcAft>
              <a:buFontTx/>
              <a:buChar char="•"/>
              <a:defRPr/>
            </a:pPr>
            <a:endParaRPr lang="ru-RU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198" name="Номер слайда 15"/>
          <p:cNvSpPr txBox="1">
            <a:spLocks/>
          </p:cNvSpPr>
          <p:nvPr/>
        </p:nvSpPr>
        <p:spPr bwMode="auto">
          <a:xfrm>
            <a:off x="6518275" y="3857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altLang="ru-RU" sz="1600" b="1">
                <a:latin typeface="Calibri" pitchFamily="34" charset="0"/>
              </a:rPr>
              <a:t>Слайд </a:t>
            </a:r>
            <a:fld id="{5C85F4AA-4BEA-4864-A226-074617282743}" type="slidenum">
              <a:rPr lang="ru-RU" altLang="ru-RU" sz="1600" b="1">
                <a:latin typeface="Calibri" pitchFamily="34" charset="0"/>
              </a:rPr>
              <a:pPr algn="r"/>
              <a:t>7</a:t>
            </a:fld>
            <a:endParaRPr lang="ru-RU" altLang="ru-RU" sz="1600" b="1">
              <a:latin typeface="Calibri" pitchFamily="34" charset="0"/>
            </a:endParaRPr>
          </a:p>
        </p:txBody>
      </p:sp>
      <p:sp>
        <p:nvSpPr>
          <p:cNvPr id="8199" name="Подзаголовок 2"/>
          <p:cNvSpPr txBox="1">
            <a:spLocks/>
          </p:cNvSpPr>
          <p:nvPr/>
        </p:nvSpPr>
        <p:spPr bwMode="auto">
          <a:xfrm>
            <a:off x="827088" y="1844675"/>
            <a:ext cx="748982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altLang="ru-RU" sz="1600" b="1">
                <a:solidFill>
                  <a:srgbClr val="FF0000"/>
                </a:solidFill>
              </a:rPr>
              <a:t>!!!</a:t>
            </a:r>
          </a:p>
          <a:p>
            <a:pPr eaLnBrk="0" hangingPunct="0"/>
            <a:r>
              <a:rPr lang="ru-RU" altLang="ru-RU" sz="1600" b="1">
                <a:solidFill>
                  <a:srgbClr val="FF0000"/>
                </a:solidFill>
              </a:rPr>
              <a:t>Ч. 5 СТ. 18 152-ФЗ</a:t>
            </a:r>
          </a:p>
          <a:p>
            <a:pPr algn="just" eaLnBrk="0" hangingPunct="0"/>
            <a:r>
              <a:rPr lang="ru-RU" altLang="ru-RU" sz="1600">
                <a:solidFill>
                  <a:srgbClr val="FF0000"/>
                </a:solidFill>
              </a:rPr>
              <a:t>5. При сборе персональных данных, в том числе посредством информационно-телекоммуникационной сети "Интернет", </a:t>
            </a:r>
            <a:r>
              <a:rPr lang="ru-RU" altLang="ru-RU" sz="1600" u="sng">
                <a:solidFill>
                  <a:srgbClr val="FF0000"/>
                </a:solidFill>
              </a:rPr>
              <a:t>оператор обязан </a:t>
            </a:r>
            <a:r>
              <a:rPr lang="ru-RU" altLang="ru-RU" sz="1600">
                <a:solidFill>
                  <a:srgbClr val="FF0000"/>
                </a:solidFill>
              </a:rPr>
              <a:t>обеспечить запись, систематизацию, накопление, хранение, уточнение (обновление, изменение), извлечение персональных данных граждан Российской Федерации </a:t>
            </a:r>
            <a:r>
              <a:rPr lang="ru-RU" altLang="ru-RU" sz="1600" b="1" u="sng">
                <a:solidFill>
                  <a:srgbClr val="FF0000"/>
                </a:solidFill>
              </a:rPr>
              <a:t>с использованием баз данных, находящихся на территории Российской Федерации</a:t>
            </a:r>
            <a:r>
              <a:rPr lang="ru-RU" altLang="ru-RU" sz="1600">
                <a:solidFill>
                  <a:srgbClr val="FF0000"/>
                </a:solidFill>
              </a:rPr>
              <a:t>, за исключением случаев, указанных в пунктах 2, 3, 4, 8 части 1 статьи 6 настоящего Федерального закона</a:t>
            </a:r>
          </a:p>
          <a:p>
            <a:pPr eaLnBrk="0" hangingPunct="0"/>
            <a:endParaRPr lang="ru-RU" altLang="ru-RU" sz="1600">
              <a:solidFill>
                <a:srgbClr val="FF0000"/>
              </a:solidFill>
            </a:endParaRPr>
          </a:p>
          <a:p>
            <a:pPr eaLnBrk="0" hangingPunct="0"/>
            <a:r>
              <a:rPr lang="ru-RU" altLang="ru-RU" sz="1600" b="1"/>
              <a:t>Ч. 8 ст. 14  149-ФЗ</a:t>
            </a:r>
          </a:p>
          <a:p>
            <a:pPr algn="just" eaLnBrk="0" hangingPunct="0"/>
            <a:r>
              <a:rPr lang="ru-RU" altLang="ru-RU" sz="1600"/>
              <a:t>Технические средства, предназначенные для обработки информации, содержащейся в государственных информационных системах, в том числе программно-технические средства и </a:t>
            </a:r>
            <a:r>
              <a:rPr lang="ru-RU" altLang="ru-RU" sz="1600" b="1"/>
              <a:t>средства защиты информации, должны соответствовать требованиям законодательства Российской Федерации</a:t>
            </a:r>
            <a:endParaRPr lang="ru-RU" altLang="ru-RU" sz="1600" b="1">
              <a:solidFill>
                <a:srgbClr val="FF0000"/>
              </a:solidFill>
            </a:endParaRPr>
          </a:p>
          <a:p>
            <a:pPr algn="just" eaLnBrk="0" hangingPunct="0"/>
            <a:endParaRPr lang="ru-RU" altLang="ru-RU" sz="1600" b="1">
              <a:solidFill>
                <a:srgbClr val="FF0000"/>
              </a:solidFill>
            </a:endParaRPr>
          </a:p>
          <a:p>
            <a:pPr eaLnBrk="0" hangingPunct="0"/>
            <a:endParaRPr lang="ru-RU" altLang="ru-RU" sz="1600" b="1">
              <a:solidFill>
                <a:srgbClr val="FF0000"/>
              </a:solidFill>
            </a:endParaRP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16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088" y="1628775"/>
            <a:ext cx="7489825" cy="3960813"/>
          </a:xfrm>
        </p:spPr>
        <p:txBody>
          <a:bodyPr/>
          <a:lstStyle/>
          <a:p>
            <a:endParaRPr lang="ru-RU" altLang="ru-RU" sz="2000" b="1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endParaRPr lang="ru-RU" altLang="ru-RU" sz="2000" b="1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endParaRPr lang="ru-RU" altLang="ru-RU" sz="2000" b="1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endParaRPr lang="ru-RU" altLang="ru-RU" sz="200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endParaRPr lang="ru-RU" altLang="ru-RU" sz="2000" b="1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30213" y="2636838"/>
          <a:ext cx="8424862" cy="2006601"/>
        </p:xfrm>
        <a:graphic>
          <a:graphicData uri="http://schemas.openxmlformats.org/drawingml/2006/table">
            <a:tbl>
              <a:tblPr/>
              <a:tblGrid>
                <a:gridCol w="2808287"/>
                <a:gridCol w="1871663"/>
                <a:gridCol w="3744912"/>
              </a:tblGrid>
              <a:tr h="403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Период/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категория операторов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Нарушения/общее кол-во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Принятые меры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3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Апрель 2014 / администрации поселений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20/28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направлены требования об устранении нарушений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032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Август 2014 / администрации районов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11/34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направлены требования об устранении нарушений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Апрель 2015 / муниципальные органы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направлены требования об устранении нарушений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Май 2015 / муниципальные органы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11/12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направлены требования об устранении нарушений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6150" y="271463"/>
            <a:ext cx="18573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213" y="217488"/>
            <a:ext cx="35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7" name="Номер слайда 15"/>
          <p:cNvSpPr txBox="1">
            <a:spLocks/>
          </p:cNvSpPr>
          <p:nvPr/>
        </p:nvSpPr>
        <p:spPr bwMode="auto">
          <a:xfrm>
            <a:off x="6518275" y="3857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altLang="ru-RU" sz="1600" b="1">
                <a:latin typeface="Calibri" pitchFamily="34" charset="0"/>
              </a:rPr>
              <a:t>Слайд </a:t>
            </a:r>
            <a:fld id="{E95A73D4-B528-46AC-9328-23468F73D7A2}" type="slidenum">
              <a:rPr lang="ru-RU" altLang="ru-RU" sz="1600" b="1">
                <a:latin typeface="Calibri" pitchFamily="34" charset="0"/>
              </a:rPr>
              <a:pPr algn="r"/>
              <a:t>8</a:t>
            </a:fld>
            <a:endParaRPr lang="ru-RU" altLang="ru-RU" sz="1600" b="1">
              <a:latin typeface="Calibri" pitchFamily="34" charset="0"/>
            </a:endParaRPr>
          </a:p>
        </p:txBody>
      </p:sp>
      <p:sp>
        <p:nvSpPr>
          <p:cNvPr id="10" name="Заголовок 5"/>
          <p:cNvSpPr txBox="1">
            <a:spLocks/>
          </p:cNvSpPr>
          <p:nvPr/>
        </p:nvSpPr>
        <p:spPr bwMode="auto">
          <a:xfrm>
            <a:off x="395288" y="836613"/>
            <a:ext cx="82296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Мониторинг официальных сайтов органов государственной власти и местного самоуправления по пресечению распространения персональных данных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(на примере Воронежской области)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652463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СБОР ПЕРСОНАЛЬНЫХ ДАННЫХ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30213" y="1916113"/>
            <a:ext cx="8256587" cy="452596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altLang="ru-RU" sz="20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Наиболее частое нарушение </a:t>
            </a:r>
            <a:r>
              <a:rPr lang="ru-RU" altLang="ru-RU" sz="2000" smtClean="0">
                <a:solidFill>
                  <a:srgbClr val="0070C0"/>
                </a:solidFill>
                <a:latin typeface="Arial" charset="0"/>
                <a:cs typeface="Arial" charset="0"/>
              </a:rPr>
              <a:t>– </a:t>
            </a:r>
          </a:p>
          <a:p>
            <a:pPr marL="0" indent="0">
              <a:buFont typeface="Arial" charset="0"/>
              <a:buNone/>
            </a:pPr>
            <a:r>
              <a:rPr lang="ru-RU" altLang="ru-RU" sz="2000" smtClean="0">
                <a:solidFill>
                  <a:srgbClr val="0070C0"/>
                </a:solidFill>
                <a:latin typeface="Arial" charset="0"/>
                <a:cs typeface="Arial" charset="0"/>
              </a:rPr>
              <a:t>ч. 2 ст. 18.1 ФЗ «О персональных данных»</a:t>
            </a:r>
          </a:p>
          <a:p>
            <a:pPr marL="0" indent="0">
              <a:buFont typeface="Arial" charset="0"/>
              <a:buNone/>
            </a:pPr>
            <a:r>
              <a:rPr lang="ru-RU" altLang="ru-RU" sz="2000" smtClean="0">
                <a:latin typeface="Arial" charset="0"/>
                <a:cs typeface="Arial" charset="0"/>
              </a:rPr>
              <a:t>Оператор, осуществляющий </a:t>
            </a:r>
            <a:r>
              <a:rPr lang="ru-RU" altLang="ru-RU" sz="2000" b="1" u="sng" smtClean="0">
                <a:latin typeface="Arial" charset="0"/>
                <a:cs typeface="Arial" charset="0"/>
              </a:rPr>
              <a:t>сбор персональных данных с использованием информационно-телекоммуникационных сетей</a:t>
            </a:r>
            <a:r>
              <a:rPr lang="ru-RU" altLang="ru-RU" sz="2000" smtClean="0">
                <a:latin typeface="Arial" charset="0"/>
                <a:cs typeface="Arial" charset="0"/>
              </a:rPr>
              <a:t>, </a:t>
            </a:r>
            <a:r>
              <a:rPr lang="ru-RU" altLang="ru-RU" sz="2000" b="1" smtClean="0">
                <a:latin typeface="Arial" charset="0"/>
                <a:cs typeface="Arial" charset="0"/>
              </a:rPr>
              <a:t>обязан опубликовать </a:t>
            </a:r>
            <a:r>
              <a:rPr lang="ru-RU" altLang="ru-RU" sz="2000" smtClean="0">
                <a:latin typeface="Arial" charset="0"/>
                <a:cs typeface="Arial" charset="0"/>
              </a:rPr>
              <a:t>в соответствующей информационно-телекоммуникационной сети </a:t>
            </a:r>
            <a:r>
              <a:rPr lang="ru-RU" altLang="ru-RU" sz="2000" u="sng" smtClean="0">
                <a:latin typeface="Arial" charset="0"/>
                <a:cs typeface="Arial" charset="0"/>
              </a:rPr>
              <a:t>документ, определяющий его политику в отношении обработки персональных данных</a:t>
            </a:r>
            <a:r>
              <a:rPr lang="ru-RU" altLang="ru-RU" sz="2000" smtClean="0">
                <a:latin typeface="Arial" charset="0"/>
                <a:cs typeface="Arial" charset="0"/>
              </a:rPr>
              <a:t>, и сведения о реализуемых требованиях к защите персональных данных, а также обеспечить возможность доступа к указанному документу с использованием средств соответствующей информационно-телекоммуникационной сети.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213" y="217488"/>
            <a:ext cx="35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6150" y="271463"/>
            <a:ext cx="185737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Номер слайда 15"/>
          <p:cNvSpPr txBox="1">
            <a:spLocks/>
          </p:cNvSpPr>
          <p:nvPr/>
        </p:nvSpPr>
        <p:spPr bwMode="auto">
          <a:xfrm>
            <a:off x="6518275" y="3857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altLang="ru-RU" sz="1600" b="1">
                <a:latin typeface="Calibri" pitchFamily="34" charset="0"/>
              </a:rPr>
              <a:t>Слайд </a:t>
            </a:r>
            <a:fld id="{823B963B-5874-4235-A969-B2F92DD27EAA}" type="slidenum">
              <a:rPr lang="ru-RU" altLang="ru-RU" sz="1600" b="1">
                <a:latin typeface="Calibri" pitchFamily="34" charset="0"/>
              </a:rPr>
              <a:pPr algn="r"/>
              <a:t>9</a:t>
            </a:fld>
            <a:endParaRPr lang="ru-RU" altLang="ru-RU" sz="16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2479</TotalTime>
  <Words>752</Words>
  <Application>Microsoft Office PowerPoint</Application>
  <PresentationFormat>Экран (4:3)</PresentationFormat>
  <Paragraphs>125</Paragraphs>
  <Slides>11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Arial Narrow</vt:lpstr>
      <vt:lpstr>Times New Roman</vt:lpstr>
      <vt:lpstr>Тема Office</vt:lpstr>
      <vt:lpstr>Размещение информации на официальных сайтах органов государственной власти  и местного самоуправления:  типичные нарушения законодательств о персональных данных</vt:lpstr>
      <vt:lpstr> Нормативные основания для распространения информации на сайтах органов власти </vt:lpstr>
      <vt:lpstr> Нормативные основания для распространения информации на сайтах органов власти </vt:lpstr>
      <vt:lpstr> Нормативные основания для распространения информации на сайтах органов власти </vt:lpstr>
      <vt:lpstr> Мониторинг официальных сайтов органов государственной власти и местного самоуправления по пресечению распространения персональных данных (на примере Воронежской области) </vt:lpstr>
      <vt:lpstr> Мониторинг официальных сайтов органов государственной власти и местного самоуправления по пресечению распространения персональных данных (на примере Воронежской области) </vt:lpstr>
      <vt:lpstr> Требования к хостингу сайтов и государственным информационным системам  </vt:lpstr>
      <vt:lpstr>Слайд 8</vt:lpstr>
      <vt:lpstr> СБОР ПЕРСОНАЛЬНЫХ ДАННЫХ</vt:lpstr>
      <vt:lpstr> СБОР ПЕРСОНАЛЬНЫХ ДАННЫХ</vt:lpstr>
      <vt:lpstr>Слайд 11</vt:lpstr>
    </vt:vector>
  </TitlesOfParts>
  <Company>Россвязькомнадзор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vahnina-na</dc:creator>
  <cp:lastModifiedBy>user</cp:lastModifiedBy>
  <cp:revision>297</cp:revision>
  <dcterms:created xsi:type="dcterms:W3CDTF">2014-04-23T11:44:20Z</dcterms:created>
  <dcterms:modified xsi:type="dcterms:W3CDTF">2015-11-01T10:43:16Z</dcterms:modified>
</cp:coreProperties>
</file>