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7"/>
  </p:notesMasterIdLst>
  <p:sldIdLst>
    <p:sldId id="334" r:id="rId2"/>
    <p:sldId id="295" r:id="rId3"/>
    <p:sldId id="316" r:id="rId4"/>
    <p:sldId id="317" r:id="rId5"/>
    <p:sldId id="301" r:id="rId6"/>
    <p:sldId id="318" r:id="rId7"/>
    <p:sldId id="331" r:id="rId8"/>
    <p:sldId id="328" r:id="rId9"/>
    <p:sldId id="329" r:id="rId10"/>
    <p:sldId id="330" r:id="rId11"/>
    <p:sldId id="332" r:id="rId12"/>
    <p:sldId id="333" r:id="rId13"/>
    <p:sldId id="319" r:id="rId14"/>
    <p:sldId id="303" r:id="rId15"/>
    <p:sldId id="269" r:id="rId16"/>
  </p:sldIdLst>
  <p:sldSz cx="9144000" cy="5143500" type="screen16x9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5B8C8D-31E3-410C-AB3E-B50B9DEE226E}">
          <p14:sldIdLst>
            <p14:sldId id="334"/>
            <p14:sldId id="295"/>
            <p14:sldId id="316"/>
            <p14:sldId id="317"/>
            <p14:sldId id="301"/>
            <p14:sldId id="318"/>
            <p14:sldId id="331"/>
            <p14:sldId id="328"/>
            <p14:sldId id="329"/>
            <p14:sldId id="330"/>
            <p14:sldId id="332"/>
            <p14:sldId id="333"/>
            <p14:sldId id="319"/>
            <p14:sldId id="30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116" d="100"/>
          <a:sy n="116" d="100"/>
        </p:scale>
        <p:origin x="120" y="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8192" y="0"/>
            <a:ext cx="4282281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FCD0-1950-44F1-8BFE-744BB72CA195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9" y="3253811"/>
            <a:ext cx="7905750" cy="266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1"/>
            <a:ext cx="4282281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8192" y="6421541"/>
            <a:ext cx="4282281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338AC-1190-46E5-AE5A-CC565050C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0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C3-CB5B-42B7-B877-C283755F6DF5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98CD-5A4F-4C79-8F4E-0E72C21689C0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FB1D-FD03-484C-B3FF-328E90B8DDB0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9CBF-7732-4BC7-B91F-48B063D66448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2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8987-5A8A-4928-ADF3-795C6F4233FC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19FC-4CAE-43ED-A5FF-4A2896B50ACF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528-2DC0-44BB-B3EC-8C1F86AD86CC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3204-F2C7-4C3A-9C6F-99FEE0C373FF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E8D-1AFC-4223-AC7B-2547874E648A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1C1A-D9E6-468C-952A-A3931531038F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1D7-31AB-4717-A800-5C50C0D2271C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4EC0-7519-4CA2-BAEC-05CFF3BE2523}" type="datetime1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8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-36512" y="0"/>
            <a:ext cx="9828584" cy="516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0190" y="2234714"/>
            <a:ext cx="3279188" cy="50845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ТЕМЕ: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2907" y="2769866"/>
            <a:ext cx="3843293" cy="11949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обязательных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Российской Федерации 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5568" y="823021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ФЕДЕРАЛЬНАЯ СЛУЖБА ПО НАДЗОРУ В СФЕРЕ СВЯЗИ, ИНФОРМАЦИОННЫХ ТЕХНОЛОГИЙ И МАССОВЫХ КОММУНИКАЦИЙ  (РОСКОМНАДЗОР)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720" y="4376631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Белгород, </a:t>
            </a: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08" y="51470"/>
            <a:ext cx="949952" cy="843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0277"/>
            <a:ext cx="2269870" cy="20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0039"/>
      </p:ext>
    </p:extLst>
  </p:cSld>
  <p:clrMapOvr>
    <a:masterClrMapping/>
  </p:clrMapOvr>
  <p:transition advTm="979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2"/>
            <a:ext cx="9144000" cy="51435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05958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2722"/>
            <a:ext cx="6286622" cy="4796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C883BBB-6061-4A0A-B475-9D44582E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4639"/>
      </p:ext>
    </p:extLst>
  </p:cSld>
  <p:clrMapOvr>
    <a:masterClrMapping/>
  </p:clrMapOvr>
  <p:transition advTm="294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B32AC14E-951A-409B-91E0-57D2F7D88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03AEF9-1D3F-43EA-BC2F-FF4C8A72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распространяемая с нарушением закона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237479-07E2-4B0F-88EC-D5AC3A89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3767"/>
            <a:ext cx="8229600" cy="1776015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Статья 15.1-1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-информация, выражающая в неприличной форме, оскорбляющая человеческое достоинство и общественную нравственность, явное неуважение к обществу, государству, официальным государственным символам РФ, Конституции РФ или органам государственной власти России.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Статья 15.3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-информация, содержащая призывы к массовым беспорядкам, осуществлению экстремистской деятельности, участию в несанкционированных массовых мероприятиях, недостоверную общественно значимую информацию, распространяемую под видом достоверных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сообщений.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5E16B9-E146-4E4B-8F49-A92663DF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01935FE-C7C4-412B-BD88-0508FB7E9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3" y="3010842"/>
            <a:ext cx="2671442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5C37DF1-1C99-4972-9BFD-FAA4ED32C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0842"/>
            <a:ext cx="2158498" cy="144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5AADCAE-BD93-46A8-B2DD-F8F8F4C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9" y="3003851"/>
            <a:ext cx="2779417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2154"/>
      </p:ext>
    </p:extLst>
  </p:cSld>
  <p:clrMapOvr>
    <a:masterClrMapping/>
  </p:clrMapOvr>
  <p:transition advTm="12253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7E4046E9-7347-4EB4-927F-FC2DE85A0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EB0360-9947-4AF8-B3D5-FFFD1D14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2" y="458914"/>
            <a:ext cx="7293496" cy="85725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Порядок ограничения доступа к информации, распространяемой с нарушением требований законодательства Российской Федерации о выборах и референдумах, и (или) агитационным материалам, изготовленным и (или) распространяемым с нарушением требований законодательства Российской Федерации о выборах и референдумах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B0EC98A-0B4C-4E8B-9FA5-2BFD2B27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72108C-5E45-4EA3-B3A6-8A33CF4FA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8" y="1733152"/>
            <a:ext cx="2563073" cy="167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19C2B1-5231-4D89-AE2D-C4089EB62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92" y="1697023"/>
            <a:ext cx="2319040" cy="1749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1C9816D-3096-47E4-A302-6480D672B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68" y="2715766"/>
            <a:ext cx="2634864" cy="161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5"/>
      </p:ext>
    </p:extLst>
  </p:cSld>
  <p:clrMapOvr>
    <a:masterClrMapping/>
  </p:clrMapOvr>
  <p:transition advTm="846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2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109" y="71347"/>
            <a:ext cx="6133782" cy="4958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1199080"/>
            <a:ext cx="4752528" cy="391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237" y="1468081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2 ст.13.41 КоАП РФ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0032" y="146808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4 ст.13.41 КоАП РФ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6BFEF47-21A5-4967-9E51-9365A779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1281"/>
      </p:ext>
    </p:extLst>
  </p:cSld>
  <p:clrMapOvr>
    <a:masterClrMapping/>
  </p:clrMapOvr>
  <p:transition advTm="16709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27" y="390125"/>
            <a:ext cx="6686345" cy="6575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Опровержение не соответствующих действительности и порочащих честь и достоинство сведений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59" y="149575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обоснование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48271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43-46 Закона РФ от 27 декабря 1991 г. № 2124-I «О средствах массовой информации»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2429" y="1495750"/>
            <a:ext cx="223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5840" y="2525283"/>
            <a:ext cx="480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отказ от опровержения наступает ответственность в соответствии с гражданским, гражданско-процессуальным законодательством Российской Федерации и законодательством об административном судопроизводстве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4143" y="1895860"/>
            <a:ext cx="1083658" cy="586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1919" y="1931741"/>
            <a:ext cx="1083658" cy="586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7" y="3668523"/>
            <a:ext cx="2057425" cy="1371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7F0FAF-0DFF-4E57-9D45-B3667D1C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5747"/>
      </p:ext>
    </p:extLst>
  </p:cSld>
  <p:clrMapOvr>
    <a:masterClrMapping/>
  </p:clrMapOvr>
  <p:transition advTm="9171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-75"/>
          <a:stretch/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8047" y="2643103"/>
            <a:ext cx="3212385" cy="900755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9144" y="4443958"/>
            <a:ext cx="1525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Белгород, </a:t>
            </a: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4" y="2067694"/>
            <a:ext cx="22705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78550"/>
      </p:ext>
    </p:extLst>
  </p:cSld>
  <p:clrMapOvr>
    <a:masterClrMapping/>
  </p:clrMapOvr>
  <p:transition advTm="2070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694" y="1464282"/>
            <a:ext cx="5778642" cy="877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владельца сайта или информационного ресурса в сети «Интернет»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неудаление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запрещенной к распространению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365187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Максим Станиславович-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Роскомнадзора по Белгородской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D19246D4-DE65-483F-837E-12D8AD1A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7512"/>
      </p:ext>
    </p:extLst>
  </p:cSld>
  <p:clrMapOvr>
    <a:masterClrMapping/>
  </p:clrMapOvr>
  <p:transition advTm="126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187" y="310070"/>
            <a:ext cx="4835626" cy="553539"/>
          </a:xfrm>
        </p:spPr>
        <p:txBody>
          <a:bodyPr>
            <a:normAutofit fontScale="90000"/>
          </a:bodyPr>
          <a:lstStyle/>
          <a:p>
            <a:pPr marL="108000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059582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</a:t>
            </a:r>
            <a:r>
              <a:rPr lang="ru-RU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1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149-ФЗ «Об информации, информационных технологиях и о защите информации»;</a:t>
            </a:r>
          </a:p>
          <a:p>
            <a:pPr algn="ctr"/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административного судопроизводства Российской Федерации от 8 марта 2015 г. № 21-ФЗ, глава 27.1;</a:t>
            </a:r>
          </a:p>
          <a:p>
            <a:pPr algn="ctr"/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 октября 2012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1101 «О единой автоматизированной информационной системе «Единый реестр доменных имен, указателей страниц сайтов в информационно-телекоммуникационной сети «Интернет» и сетевых адресов, позволяющих идентифицировать сайты в информационно-телекоммуникационной сети «Интернет», содержащие информацию, распространение которой в Российской Федерации запрещено»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C5AA399-D545-4ABD-AA62-244037CB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799"/>
      </p:ext>
    </p:extLst>
  </p:cSld>
  <p:clrMapOvr>
    <a:masterClrMapping/>
  </p:clrMapOvr>
  <p:transition advTm="318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322639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ограничения доступа к информации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A0CC4AD-22D7-4B64-80F9-2140A586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  <p:sp>
        <p:nvSpPr>
          <p:cNvPr id="1030" name="AutoShape 6" descr="https://www.healthcareinsurancenews.com/wp-content/uploads/2013/08/Top-5-Healthcare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healthcareinsurancenews.com/wp-content/uploads/2013/08/Top-5-Healthcare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s://avatars.mds.yandex.net/get-zen_doc/119454/pub_5da204d023bf4800b076c482_5da2052bf557d000ae05b302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15566"/>
            <a:ext cx="2376264" cy="1800200"/>
          </a:xfrm>
          <a:prstGeom prst="rect">
            <a:avLst/>
          </a:prstGeom>
          <a:noFill/>
        </p:spPr>
      </p:pic>
      <p:pic>
        <p:nvPicPr>
          <p:cNvPr id="1033" name="Picture 9" descr="F:\Top-5-Healthcare-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15566"/>
            <a:ext cx="2376265" cy="1728192"/>
          </a:xfrm>
          <a:prstGeom prst="rect">
            <a:avLst/>
          </a:prstGeom>
          <a:noFill/>
        </p:spPr>
      </p:pic>
      <p:pic>
        <p:nvPicPr>
          <p:cNvPr id="1037" name="Picture 13" descr="https://phototass1.cdnvideo.ru/width/1200_4ce85301/tass/m2/uploads/i/20170228/4448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363838"/>
            <a:ext cx="2376264" cy="1584176"/>
          </a:xfrm>
          <a:prstGeom prst="rect">
            <a:avLst/>
          </a:prstGeom>
          <a:noFill/>
        </p:spPr>
      </p:pic>
      <p:pic>
        <p:nvPicPr>
          <p:cNvPr id="1039" name="Picture 15" descr="https://info24.ru/wp-content/uploads/2019/02/SAVX89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291830"/>
            <a:ext cx="2376264" cy="1692846"/>
          </a:xfrm>
          <a:prstGeom prst="rect">
            <a:avLst/>
          </a:prstGeom>
          <a:noFill/>
        </p:spPr>
      </p:pic>
      <p:pic>
        <p:nvPicPr>
          <p:cNvPr id="1027" name="Picture 3" descr="F:\img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067694"/>
            <a:ext cx="309634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081663"/>
      </p:ext>
    </p:extLst>
  </p:cSld>
  <p:clrMapOvr>
    <a:masterClrMapping/>
  </p:clrMapOvr>
  <p:transition advTm="168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036" y="64858"/>
            <a:ext cx="61722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доступа к информации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8015"/>
            <a:ext cx="3168352" cy="1516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8" y="922108"/>
            <a:ext cx="2825951" cy="157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3E6ABD5-02C3-4769-B1F4-ECAFB974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35646"/>
            <a:ext cx="2520280" cy="1971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822364"/>
            <a:ext cx="3169374" cy="1909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8" y="2822364"/>
            <a:ext cx="294656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23990"/>
      </p:ext>
    </p:extLst>
  </p:cSld>
  <p:clrMapOvr>
    <a:masterClrMapping/>
  </p:clrMapOvr>
  <p:transition advTm="222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ограничения доступа к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304" y="2135696"/>
            <a:ext cx="2098576" cy="651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5611" y="22024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внесудебный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001" y="1302193"/>
            <a:ext cx="1085182" cy="5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184" y="1302193"/>
            <a:ext cx="1085182" cy="585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7384"/>
            <a:ext cx="3672407" cy="2021164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D45C8C0A-1B38-4CD1-8D01-840304C6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  <p:pic>
        <p:nvPicPr>
          <p:cNvPr id="12290" name="Picture 2" descr="https://cdn.iz.ru/sites/default/files/styles/1920x1080/public/article-2019-07/Depositphotos_182943274_xl-2015_0.jpg?itok=MuC_MOD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787774"/>
            <a:ext cx="316835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258843"/>
      </p:ext>
    </p:extLst>
  </p:cSld>
  <p:clrMapOvr>
    <a:masterClrMapping/>
  </p:clrMapOvr>
  <p:transition advTm="7667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392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противоправной информации, доступ к которой подлежит ограничению во внесудебном порядке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959642"/>
            <a:ext cx="8424936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•материалы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с порнографическими изображениями несовершеннолетних и (или) объявления о привлечении несовершеннолетних в качестве исполнителей для участия в зрелищных мероприятиях порнографического характера;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</a:rPr>
              <a:t>прекурсоров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новых потенциально опасных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</a:rPr>
              <a:t>психоактивных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 веществ, местах их приобретения, способах и местах культивирования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</a:rPr>
              <a:t>наркосодержащих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 растений;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о способах совершения самоубийства, а также призывы к совершению самоубийства;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 а также информации, обеспечивающей возможность совершения действий по переводу денежных средств через иностранных поставщиков платежных услуг, включенных в перечни, указанных законов.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содержащая предложения о розничной продаже дистанционным способом алкогольной продукции, и (или) спиртосодержащей пищевой продукции, и (или) этилового спирта, и (или) спиртосодержащей непищевой продукции, розничная продажа которой ограничена или запрещена законодательством 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направленная 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•информация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содержащая предложение о розничной торговле лекарственными препаратами, в том числе дистанционным способом, розничная торговля которыми ограничена или запрещена в соответствии с законодательством об обращении лекарственных средств, и (или) информации, содержащей предложение о розничной торговле лекарственными препаратами, в том числе дистанционным способом, лицами, не имеющими лицензии и разрешения на осуществление такой деятельности, если получение лицензии и разрешения предусмотрено законодательством об обращении лекарственных средств;</a:t>
            </a:r>
          </a:p>
          <a:p>
            <a:pPr lvl="0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•информации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, содержащей сведения о лицах, в отношении которых в соответствии с Федеральным законом от 20 апреля 1995 года N 45-ФЗ "О государственной защите судей, должностных лиц правоохранительных и контролирующих органов" и Федеральным законом от 20 августа 2004 года N 119-ФЗ "О государственной защите потерпевших, свидетелей и иных участников уголовного судопроизводства" обеспечивается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конфиденциальность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90207"/>
      </p:ext>
    </p:extLst>
  </p:cSld>
  <p:clrMapOvr>
    <a:masterClrMapping/>
  </p:clrMapOvr>
  <p:transition advTm="747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10070"/>
            <a:ext cx="6480720" cy="553539"/>
          </a:xfrm>
        </p:spPr>
        <p:txBody>
          <a:bodyPr>
            <a:normAutofit fontScale="90000"/>
          </a:bodyPr>
          <a:lstStyle/>
          <a:p>
            <a:pPr marL="108000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проверки нахождения сайтов в Едином реестре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05958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090806"/>
            <a:ext cx="7020272" cy="3749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EF83E0-55FA-4FF1-9F23-616B2982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8808"/>
      </p:ext>
    </p:extLst>
  </p:cSld>
  <p:clrMapOvr>
    <a:masterClrMapping/>
  </p:clrMapOvr>
  <p:transition advTm="250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2144"/>
            <a:ext cx="7128792" cy="553539"/>
          </a:xfrm>
        </p:spPr>
        <p:txBody>
          <a:bodyPr>
            <a:normAutofit fontScale="90000"/>
          </a:bodyPr>
          <a:lstStyle/>
          <a:p>
            <a:pPr marL="108000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сообщений о наличии запрещенной информации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05958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7" y="1135713"/>
            <a:ext cx="7164288" cy="3795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A7ED432-6A3D-4BDA-B259-B96B50C4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877944" cy="7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8852"/>
      </p:ext>
    </p:extLst>
  </p:cSld>
  <p:clrMapOvr>
    <a:masterClrMapping/>
  </p:clrMapOvr>
  <p:transition advTm="2052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754</Words>
  <Application>Microsoft Office PowerPoint</Application>
  <PresentationFormat>Экран (16:9)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Тема Office</vt:lpstr>
      <vt:lpstr>СЕМИНАР ПО ТЕМЕ:</vt:lpstr>
      <vt:lpstr>Ответственность владельца сайта или информационного ресурса в сети «Интернет»  за неудаление информации, запрещенной к распространению</vt:lpstr>
      <vt:lpstr>Законодательная база</vt:lpstr>
      <vt:lpstr>Презентация PowerPoint</vt:lpstr>
      <vt:lpstr>Ограничение доступа к информации </vt:lpstr>
      <vt:lpstr>Порядок ограничения доступа к информации</vt:lpstr>
      <vt:lpstr>Виды противоправной информации, доступ к которой подлежит ограничению во внесудебном порядке</vt:lpstr>
      <vt:lpstr>Форма проверки нахождения сайтов в Едином реестре</vt:lpstr>
      <vt:lpstr>Подача сообщений о наличии запрещенной информации</vt:lpstr>
      <vt:lpstr>Презентация PowerPoint</vt:lpstr>
      <vt:lpstr>Информация, распространяемая с нарушением закона</vt:lpstr>
      <vt:lpstr>Порядок ограничения доступа к информации, распространяемой с нарушением требований законодательства Российской Федерации о выборах и референдумах, и (или) агитационным материалам, изготовленным и (или) распространяемым с нарушением требований законодательства Российской Федерации о выборах и референдумах</vt:lpstr>
      <vt:lpstr>Административная ответственность</vt:lpstr>
      <vt:lpstr>Опровержение не соответствующих действительности и порочащих честь и достоинство сведений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GapotcnenkoEO</cp:lastModifiedBy>
  <cp:revision>194</cp:revision>
  <cp:lastPrinted>2021-05-21T12:06:00Z</cp:lastPrinted>
  <dcterms:created xsi:type="dcterms:W3CDTF">2021-05-09T13:54:15Z</dcterms:created>
  <dcterms:modified xsi:type="dcterms:W3CDTF">2021-07-29T15:54:47Z</dcterms:modified>
</cp:coreProperties>
</file>