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4"/>
    <p:sldMasterId id="2147483720" r:id="rId5"/>
  </p:sldMasterIdLst>
  <p:notesMasterIdLst>
    <p:notesMasterId r:id="rId30"/>
  </p:notesMasterIdLst>
  <p:sldIdLst>
    <p:sldId id="257" r:id="rId6"/>
    <p:sldId id="427" r:id="rId7"/>
    <p:sldId id="373" r:id="rId8"/>
    <p:sldId id="425" r:id="rId9"/>
    <p:sldId id="375" r:id="rId10"/>
    <p:sldId id="435" r:id="rId11"/>
    <p:sldId id="389" r:id="rId12"/>
    <p:sldId id="422" r:id="rId13"/>
    <p:sldId id="437" r:id="rId14"/>
    <p:sldId id="438" r:id="rId15"/>
    <p:sldId id="439" r:id="rId16"/>
    <p:sldId id="440" r:id="rId17"/>
    <p:sldId id="441" r:id="rId18"/>
    <p:sldId id="442" r:id="rId19"/>
    <p:sldId id="443" r:id="rId20"/>
    <p:sldId id="444" r:id="rId21"/>
    <p:sldId id="445" r:id="rId22"/>
    <p:sldId id="446" r:id="rId23"/>
    <p:sldId id="447" r:id="rId24"/>
    <p:sldId id="433" r:id="rId25"/>
    <p:sldId id="434" r:id="rId26"/>
    <p:sldId id="346" r:id="rId27"/>
    <p:sldId id="436" r:id="rId28"/>
    <p:sldId id="390" r:id="rId29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282" autoAdjust="0"/>
  </p:normalViewPr>
  <p:slideViewPr>
    <p:cSldViewPr snapToGrid="0">
      <p:cViewPr varScale="1">
        <p:scale>
          <a:sx n="82" d="100"/>
          <a:sy n="82" d="100"/>
        </p:scale>
        <p:origin x="114" y="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4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66570999020095E-2"/>
          <c:y val="1.6194223151556348E-2"/>
          <c:w val="0.91709626454243143"/>
          <c:h val="0.653132322062800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Лист1!$A$2:$A$7</c:f>
              <c:strCache>
                <c:ptCount val="6"/>
                <c:pt idx="0">
                  <c:v>ст. 7 ФЗ-77</c:v>
                </c:pt>
                <c:pt idx="1">
                  <c:v>ст. 15 Закона РФ № 2124-1</c:v>
                </c:pt>
                <c:pt idx="2">
                  <c:v>ст. 11 Закона РФ № 2124-1</c:v>
                </c:pt>
                <c:pt idx="3">
                  <c:v>ст. 20 Закона РФ № 2124-1</c:v>
                </c:pt>
                <c:pt idx="4">
                  <c:v>ст. 27 Закона О СМИ</c:v>
                </c:pt>
                <c:pt idx="5">
                  <c:v>436-ФЗ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</c:v>
                </c:pt>
                <c:pt idx="1">
                  <c:v>6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1 полугодие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Лист1!$A$2:$A$7</c:f>
              <c:strCache>
                <c:ptCount val="6"/>
                <c:pt idx="0">
                  <c:v>ст. 7 ФЗ-77</c:v>
                </c:pt>
                <c:pt idx="1">
                  <c:v>ст. 15 Закона РФ № 2124-1</c:v>
                </c:pt>
                <c:pt idx="2">
                  <c:v>ст. 11 Закона РФ № 2124-1</c:v>
                </c:pt>
                <c:pt idx="3">
                  <c:v>ст. 20 Закона РФ № 2124-1</c:v>
                </c:pt>
                <c:pt idx="4">
                  <c:v>ст. 27 Закона О СМИ</c:v>
                </c:pt>
                <c:pt idx="5">
                  <c:v>436-ФЗ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6</c:v>
                </c:pt>
                <c:pt idx="1">
                  <c:v>10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8913032"/>
        <c:axId val="158909896"/>
        <c:axId val="0"/>
      </c:bar3DChart>
      <c:catAx>
        <c:axId val="158913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909896"/>
        <c:crosses val="autoZero"/>
        <c:auto val="1"/>
        <c:lblAlgn val="ctr"/>
        <c:lblOffset val="100"/>
        <c:noMultiLvlLbl val="0"/>
      </c:catAx>
      <c:valAx>
        <c:axId val="158909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91303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 baseline="0"/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C2461A-4D96-4568-8F55-5B6E5E0F141A}" type="doc">
      <dgm:prSet loTypeId="urn:microsoft.com/office/officeart/2005/8/layout/hierarchy1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E44ED12F-A9BD-4E3E-9AE2-43C7032EFD17}">
      <dgm:prSet phldrT="[Текст]"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ru-RU" sz="24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Иностранные агенты</a:t>
          </a:r>
        </a:p>
      </dgm:t>
    </dgm:pt>
    <dgm:pt modelId="{7C9B220C-0257-4BE4-A93F-9A3A118F4DCD}" type="parTrans" cxnId="{55922198-59AF-40A4-8880-050CCDFC1F8C}">
      <dgm:prSet/>
      <dgm:spPr/>
      <dgm:t>
        <a:bodyPr/>
        <a:lstStyle/>
        <a:p>
          <a:endParaRPr lang="ru-RU"/>
        </a:p>
      </dgm:t>
    </dgm:pt>
    <dgm:pt modelId="{7A1A34A8-C6D7-4FCE-AB88-BB77916387C7}" type="sibTrans" cxnId="{55922198-59AF-40A4-8880-050CCDFC1F8C}">
      <dgm:prSet/>
      <dgm:spPr/>
      <dgm:t>
        <a:bodyPr/>
        <a:lstStyle/>
        <a:p>
          <a:endParaRPr lang="ru-RU"/>
        </a:p>
      </dgm:t>
    </dgm:pt>
    <dgm:pt modelId="{A153F43F-5639-4612-A269-A1FE43B17CDB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Некоммерческие</a:t>
          </a:r>
          <a:r>
            <a:rPr lang="ru-RU" sz="1800" b="1" baseline="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организации (НКО)</a:t>
          </a:r>
          <a:endParaRPr lang="ru-RU" sz="1800" b="1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75E48599-712D-42EC-8255-3476C2912FAE}" type="parTrans" cxnId="{666ACA54-2438-4D26-9007-3D8453DFDEBF}">
      <dgm:prSet/>
      <dgm:spPr>
        <a:ln>
          <a:solidFill>
            <a:srgbClr val="0070C0"/>
          </a:solidFill>
          <a:tailEnd type="triangle"/>
        </a:ln>
      </dgm:spPr>
      <dgm:t>
        <a:bodyPr/>
        <a:lstStyle/>
        <a:p>
          <a:endParaRPr lang="ru-RU" dirty="0"/>
        </a:p>
      </dgm:t>
    </dgm:pt>
    <dgm:pt modelId="{6F24F4B8-6E84-4873-B1D2-19AE0F0C1B41}" type="sibTrans" cxnId="{666ACA54-2438-4D26-9007-3D8453DFDEBF}">
      <dgm:prSet/>
      <dgm:spPr/>
      <dgm:t>
        <a:bodyPr/>
        <a:lstStyle/>
        <a:p>
          <a:endParaRPr lang="ru-RU"/>
        </a:p>
      </dgm:t>
    </dgm:pt>
    <dgm:pt modelId="{8F819E43-C621-46EF-A77D-1F509E287D0F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Общественные</a:t>
          </a:r>
          <a:r>
            <a:rPr lang="ru-RU" sz="1800" b="1" baseline="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объединения</a:t>
          </a:r>
          <a:endParaRPr lang="ru-RU" sz="1800" b="1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161C54E8-1ACA-4206-80FC-FAF3646E46C8}" type="parTrans" cxnId="{FD5D07F6-7204-4DBB-8355-F5514FB34CFD}">
      <dgm:prSet/>
      <dgm:spPr>
        <a:ln w="25400">
          <a:solidFill>
            <a:srgbClr val="0070C0"/>
          </a:solidFill>
          <a:tailEnd type="triangle"/>
        </a:ln>
      </dgm:spPr>
      <dgm:t>
        <a:bodyPr/>
        <a:lstStyle/>
        <a:p>
          <a:endParaRPr lang="ru-RU" dirty="0"/>
        </a:p>
      </dgm:t>
    </dgm:pt>
    <dgm:pt modelId="{C1598770-79BD-40E1-B80C-910B1CBB0075}" type="sibTrans" cxnId="{FD5D07F6-7204-4DBB-8355-F5514FB34CFD}">
      <dgm:prSet/>
      <dgm:spPr/>
      <dgm:t>
        <a:bodyPr/>
        <a:lstStyle/>
        <a:p>
          <a:endParaRPr lang="ru-RU"/>
        </a:p>
      </dgm:t>
    </dgm:pt>
    <dgm:pt modelId="{E9C3CEE9-C97C-4B43-9D42-56CBD96A1E31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Физические </a:t>
          </a:r>
          <a:r>
            <a:rPr lang="ru-RU" sz="18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лица</a:t>
          </a:r>
        </a:p>
      </dgm:t>
    </dgm:pt>
    <dgm:pt modelId="{84639179-60BB-4AF6-919B-0A60758F794E}" type="parTrans" cxnId="{6BD7CC1A-1EB0-4F26-A7E3-0D016E08C4D4}">
      <dgm:prSet/>
      <dgm:spPr>
        <a:ln>
          <a:solidFill>
            <a:srgbClr val="0070C0"/>
          </a:solidFill>
          <a:tailEnd type="triangle"/>
        </a:ln>
      </dgm:spPr>
      <dgm:t>
        <a:bodyPr/>
        <a:lstStyle/>
        <a:p>
          <a:endParaRPr lang="ru-RU" dirty="0"/>
        </a:p>
      </dgm:t>
    </dgm:pt>
    <dgm:pt modelId="{66622802-A793-40C6-9F3D-7681633E6883}" type="sibTrans" cxnId="{6BD7CC1A-1EB0-4F26-A7E3-0D016E08C4D4}">
      <dgm:prSet/>
      <dgm:spPr/>
      <dgm:t>
        <a:bodyPr/>
        <a:lstStyle/>
        <a:p>
          <a:endParaRPr lang="ru-RU"/>
        </a:p>
      </dgm:t>
    </dgm:pt>
    <dgm:pt modelId="{E53D4858-AA0B-43F0-B62B-021DDB6F9A03}">
      <dgm:prSet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Иностранные средства массовой информации (</a:t>
          </a:r>
          <a:r>
            <a:rPr lang="ru-RU" sz="1600" b="1" dirty="0" err="1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Ино</a:t>
          </a:r>
          <a:r>
            <a:rPr lang="ru-RU" sz="16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-СМИ)</a:t>
          </a:r>
        </a:p>
      </dgm:t>
    </dgm:pt>
    <dgm:pt modelId="{732E56C4-E9F5-4AD0-9F2B-B5A831605C1E}" type="parTrans" cxnId="{31279CEC-6887-431A-B755-F7C082616D21}">
      <dgm:prSet/>
      <dgm:spPr/>
      <dgm:t>
        <a:bodyPr/>
        <a:lstStyle/>
        <a:p>
          <a:endParaRPr lang="ru-RU"/>
        </a:p>
      </dgm:t>
    </dgm:pt>
    <dgm:pt modelId="{0F29927E-418C-4760-A2A8-3EB69D8D6900}" type="sibTrans" cxnId="{31279CEC-6887-431A-B755-F7C082616D21}">
      <dgm:prSet/>
      <dgm:spPr/>
      <dgm:t>
        <a:bodyPr/>
        <a:lstStyle/>
        <a:p>
          <a:endParaRPr lang="ru-RU"/>
        </a:p>
      </dgm:t>
    </dgm:pt>
    <dgm:pt modelId="{A465B594-EE47-442D-94B1-9D4537A52E80}" type="pres">
      <dgm:prSet presAssocID="{97C2461A-4D96-4568-8F55-5B6E5E0F141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7C0F6D0-8700-4004-AE86-9746DAA307C2}" type="pres">
      <dgm:prSet presAssocID="{E44ED12F-A9BD-4E3E-9AE2-43C7032EFD17}" presName="hierRoot1" presStyleCnt="0"/>
      <dgm:spPr/>
    </dgm:pt>
    <dgm:pt modelId="{2EFB8FB5-71EA-4B2C-B757-E5F3E323D699}" type="pres">
      <dgm:prSet presAssocID="{E44ED12F-A9BD-4E3E-9AE2-43C7032EFD17}" presName="composite" presStyleCnt="0"/>
      <dgm:spPr/>
    </dgm:pt>
    <dgm:pt modelId="{05D28DA5-9A95-404B-A970-5735B68462AA}" type="pres">
      <dgm:prSet presAssocID="{E44ED12F-A9BD-4E3E-9AE2-43C7032EFD17}" presName="background" presStyleLbl="node0" presStyleIdx="0" presStyleCnt="1"/>
      <dgm:spPr/>
    </dgm:pt>
    <dgm:pt modelId="{323DE113-B2E2-4835-8368-FD5DED1818A9}" type="pres">
      <dgm:prSet presAssocID="{E44ED12F-A9BD-4E3E-9AE2-43C7032EFD17}" presName="text" presStyleLbl="fgAcc0" presStyleIdx="0" presStyleCnt="1" custScaleX="227274" custScaleY="64942" custLinFactNeighborY="38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540934-7A47-4FA1-B927-F62D95E0D1BE}" type="pres">
      <dgm:prSet presAssocID="{E44ED12F-A9BD-4E3E-9AE2-43C7032EFD17}" presName="hierChild2" presStyleCnt="0"/>
      <dgm:spPr/>
    </dgm:pt>
    <dgm:pt modelId="{FB122080-A28B-486C-8DDC-C7CA130A97E8}" type="pres">
      <dgm:prSet presAssocID="{75E48599-712D-42EC-8255-3476C2912FAE}" presName="Name10" presStyleLbl="parChTrans1D2" presStyleIdx="0" presStyleCnt="4"/>
      <dgm:spPr/>
      <dgm:t>
        <a:bodyPr/>
        <a:lstStyle/>
        <a:p>
          <a:endParaRPr lang="ru-RU"/>
        </a:p>
      </dgm:t>
    </dgm:pt>
    <dgm:pt modelId="{9AFBD49A-3444-48D6-9BEF-7BFB4FC92317}" type="pres">
      <dgm:prSet presAssocID="{A153F43F-5639-4612-A269-A1FE43B17CDB}" presName="hierRoot2" presStyleCnt="0"/>
      <dgm:spPr/>
    </dgm:pt>
    <dgm:pt modelId="{A2927E1B-AFC2-4ABC-ABF7-238EA2FFC3DE}" type="pres">
      <dgm:prSet presAssocID="{A153F43F-5639-4612-A269-A1FE43B17CDB}" presName="composite2" presStyleCnt="0"/>
      <dgm:spPr/>
    </dgm:pt>
    <dgm:pt modelId="{F21D2F1D-1E71-46E0-9BAB-538EBD1DC184}" type="pres">
      <dgm:prSet presAssocID="{A153F43F-5639-4612-A269-A1FE43B17CDB}" presName="background2" presStyleLbl="node2" presStyleIdx="0" presStyleCnt="4"/>
      <dgm:spPr/>
    </dgm:pt>
    <dgm:pt modelId="{18067F43-9D9F-41AB-9F03-3533F9C33CBC}" type="pres">
      <dgm:prSet presAssocID="{A153F43F-5639-4612-A269-A1FE43B17CDB}" presName="text2" presStyleLbl="fgAcc2" presStyleIdx="0" presStyleCnt="4" custScaleX="1204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602519-F1C0-43C5-98BD-86E187F4BEC1}" type="pres">
      <dgm:prSet presAssocID="{A153F43F-5639-4612-A269-A1FE43B17CDB}" presName="hierChild3" presStyleCnt="0"/>
      <dgm:spPr/>
    </dgm:pt>
    <dgm:pt modelId="{039603E7-DF48-40B6-8B56-C9BC4BA41806}" type="pres">
      <dgm:prSet presAssocID="{161C54E8-1ACA-4206-80FC-FAF3646E46C8}" presName="Name10" presStyleLbl="parChTrans1D2" presStyleIdx="1" presStyleCnt="4"/>
      <dgm:spPr/>
      <dgm:t>
        <a:bodyPr/>
        <a:lstStyle/>
        <a:p>
          <a:endParaRPr lang="ru-RU"/>
        </a:p>
      </dgm:t>
    </dgm:pt>
    <dgm:pt modelId="{C4CA67AE-E64A-42CD-9222-601A6686DFFB}" type="pres">
      <dgm:prSet presAssocID="{8F819E43-C621-46EF-A77D-1F509E287D0F}" presName="hierRoot2" presStyleCnt="0"/>
      <dgm:spPr/>
    </dgm:pt>
    <dgm:pt modelId="{3BAC7FDE-A9D9-48DE-86E9-86FC0AF61AE8}" type="pres">
      <dgm:prSet presAssocID="{8F819E43-C621-46EF-A77D-1F509E287D0F}" presName="composite2" presStyleCnt="0"/>
      <dgm:spPr/>
    </dgm:pt>
    <dgm:pt modelId="{624FA5EA-DB5D-4194-9738-DAE86B7E3A68}" type="pres">
      <dgm:prSet presAssocID="{8F819E43-C621-46EF-A77D-1F509E287D0F}" presName="background2" presStyleLbl="node2" presStyleIdx="1" presStyleCnt="4"/>
      <dgm:spPr/>
    </dgm:pt>
    <dgm:pt modelId="{7D733DCB-5C55-4965-BED4-5FB3277B6B06}" type="pres">
      <dgm:prSet presAssocID="{8F819E43-C621-46EF-A77D-1F509E287D0F}" presName="text2" presStyleLbl="fgAcc2" presStyleIdx="1" presStyleCnt="4" custScaleX="1249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D134D0-FBF8-4B7F-8E89-01BB02002D56}" type="pres">
      <dgm:prSet presAssocID="{8F819E43-C621-46EF-A77D-1F509E287D0F}" presName="hierChild3" presStyleCnt="0"/>
      <dgm:spPr/>
    </dgm:pt>
    <dgm:pt modelId="{6E28985A-F26F-44B4-82CF-6853E2735FD2}" type="pres">
      <dgm:prSet presAssocID="{84639179-60BB-4AF6-919B-0A60758F794E}" presName="Name10" presStyleLbl="parChTrans1D2" presStyleIdx="2" presStyleCnt="4"/>
      <dgm:spPr/>
      <dgm:t>
        <a:bodyPr/>
        <a:lstStyle/>
        <a:p>
          <a:endParaRPr lang="ru-RU"/>
        </a:p>
      </dgm:t>
    </dgm:pt>
    <dgm:pt modelId="{1FEB7E9E-14CE-4633-967F-1C8512AB2B1B}" type="pres">
      <dgm:prSet presAssocID="{E9C3CEE9-C97C-4B43-9D42-56CBD96A1E31}" presName="hierRoot2" presStyleCnt="0"/>
      <dgm:spPr/>
    </dgm:pt>
    <dgm:pt modelId="{D8E76A65-8453-4577-9BD1-17048F5B0BF3}" type="pres">
      <dgm:prSet presAssocID="{E9C3CEE9-C97C-4B43-9D42-56CBD96A1E31}" presName="composite2" presStyleCnt="0"/>
      <dgm:spPr/>
    </dgm:pt>
    <dgm:pt modelId="{F3BCCED9-74D9-44C4-B7C0-B6EE9EB205FD}" type="pres">
      <dgm:prSet presAssocID="{E9C3CEE9-C97C-4B43-9D42-56CBD96A1E31}" presName="background2" presStyleLbl="node2" presStyleIdx="2" presStyleCnt="4"/>
      <dgm:spPr/>
    </dgm:pt>
    <dgm:pt modelId="{C3A44B2A-0F97-4A2C-8A53-6C2228559231}" type="pres">
      <dgm:prSet presAssocID="{E9C3CEE9-C97C-4B43-9D42-56CBD96A1E31}" presName="text2" presStyleLbl="fgAcc2" presStyleIdx="2" presStyleCnt="4" custScaleX="1104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25D6F3-636A-43AE-82EE-696E000B9024}" type="pres">
      <dgm:prSet presAssocID="{E9C3CEE9-C97C-4B43-9D42-56CBD96A1E31}" presName="hierChild3" presStyleCnt="0"/>
      <dgm:spPr/>
    </dgm:pt>
    <dgm:pt modelId="{87D3E113-A100-40DB-9EED-7E65EED55118}" type="pres">
      <dgm:prSet presAssocID="{732E56C4-E9F5-4AD0-9F2B-B5A831605C1E}" presName="Name10" presStyleLbl="parChTrans1D2" presStyleIdx="3" presStyleCnt="4"/>
      <dgm:spPr/>
      <dgm:t>
        <a:bodyPr/>
        <a:lstStyle/>
        <a:p>
          <a:endParaRPr lang="ru-RU"/>
        </a:p>
      </dgm:t>
    </dgm:pt>
    <dgm:pt modelId="{872A6132-A005-4027-9D52-C6AF68C4C4CF}" type="pres">
      <dgm:prSet presAssocID="{E53D4858-AA0B-43F0-B62B-021DDB6F9A03}" presName="hierRoot2" presStyleCnt="0"/>
      <dgm:spPr/>
    </dgm:pt>
    <dgm:pt modelId="{C9028835-2704-4829-BD8D-398D0729CF55}" type="pres">
      <dgm:prSet presAssocID="{E53D4858-AA0B-43F0-B62B-021DDB6F9A03}" presName="composite2" presStyleCnt="0"/>
      <dgm:spPr/>
    </dgm:pt>
    <dgm:pt modelId="{98687105-79F0-457C-BBE1-5B642BC336B4}" type="pres">
      <dgm:prSet presAssocID="{E53D4858-AA0B-43F0-B62B-021DDB6F9A03}" presName="background2" presStyleLbl="node2" presStyleIdx="3" presStyleCnt="4"/>
      <dgm:spPr/>
    </dgm:pt>
    <dgm:pt modelId="{74BD540A-F159-4185-A250-4B4DB2A493A6}" type="pres">
      <dgm:prSet presAssocID="{E53D4858-AA0B-43F0-B62B-021DDB6F9A03}" presName="text2" presStyleLbl="fgAcc2" presStyleIdx="3" presStyleCnt="4" custScaleY="1072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229C62-1A34-4410-8381-DCA3B0B543B0}" type="pres">
      <dgm:prSet presAssocID="{E53D4858-AA0B-43F0-B62B-021DDB6F9A03}" presName="hierChild3" presStyleCnt="0"/>
      <dgm:spPr/>
    </dgm:pt>
  </dgm:ptLst>
  <dgm:cxnLst>
    <dgm:cxn modelId="{300305CE-FC4C-4225-8966-7CCE4F4119B0}" type="presOf" srcId="{8F819E43-C621-46EF-A77D-1F509E287D0F}" destId="{7D733DCB-5C55-4965-BED4-5FB3277B6B06}" srcOrd="0" destOrd="0" presId="urn:microsoft.com/office/officeart/2005/8/layout/hierarchy1"/>
    <dgm:cxn modelId="{2E1E3E5E-80FD-4B4C-A86A-FACDFCF71183}" type="presOf" srcId="{161C54E8-1ACA-4206-80FC-FAF3646E46C8}" destId="{039603E7-DF48-40B6-8B56-C9BC4BA41806}" srcOrd="0" destOrd="0" presId="urn:microsoft.com/office/officeart/2005/8/layout/hierarchy1"/>
    <dgm:cxn modelId="{31279CEC-6887-431A-B755-F7C082616D21}" srcId="{E44ED12F-A9BD-4E3E-9AE2-43C7032EFD17}" destId="{E53D4858-AA0B-43F0-B62B-021DDB6F9A03}" srcOrd="3" destOrd="0" parTransId="{732E56C4-E9F5-4AD0-9F2B-B5A831605C1E}" sibTransId="{0F29927E-418C-4760-A2A8-3EB69D8D6900}"/>
    <dgm:cxn modelId="{AB37F10C-71F4-47CC-8771-F246DB0FE73B}" type="presOf" srcId="{732E56C4-E9F5-4AD0-9F2B-B5A831605C1E}" destId="{87D3E113-A100-40DB-9EED-7E65EED55118}" srcOrd="0" destOrd="0" presId="urn:microsoft.com/office/officeart/2005/8/layout/hierarchy1"/>
    <dgm:cxn modelId="{06F15306-3222-4D50-A531-0EF52FC478E7}" type="presOf" srcId="{75E48599-712D-42EC-8255-3476C2912FAE}" destId="{FB122080-A28B-486C-8DDC-C7CA130A97E8}" srcOrd="0" destOrd="0" presId="urn:microsoft.com/office/officeart/2005/8/layout/hierarchy1"/>
    <dgm:cxn modelId="{8A1C3BD0-1895-4E48-940F-84D364161E60}" type="presOf" srcId="{84639179-60BB-4AF6-919B-0A60758F794E}" destId="{6E28985A-F26F-44B4-82CF-6853E2735FD2}" srcOrd="0" destOrd="0" presId="urn:microsoft.com/office/officeart/2005/8/layout/hierarchy1"/>
    <dgm:cxn modelId="{8D5EF67F-E62D-4CA7-9F99-B301F8E39F2A}" type="presOf" srcId="{E44ED12F-A9BD-4E3E-9AE2-43C7032EFD17}" destId="{323DE113-B2E2-4835-8368-FD5DED1818A9}" srcOrd="0" destOrd="0" presId="urn:microsoft.com/office/officeart/2005/8/layout/hierarchy1"/>
    <dgm:cxn modelId="{221D1B1D-B506-4E23-B3C0-AE62AD5CFD96}" type="presOf" srcId="{E53D4858-AA0B-43F0-B62B-021DDB6F9A03}" destId="{74BD540A-F159-4185-A250-4B4DB2A493A6}" srcOrd="0" destOrd="0" presId="urn:microsoft.com/office/officeart/2005/8/layout/hierarchy1"/>
    <dgm:cxn modelId="{F863BA21-699C-4726-962D-47C66BE4951B}" type="presOf" srcId="{A153F43F-5639-4612-A269-A1FE43B17CDB}" destId="{18067F43-9D9F-41AB-9F03-3533F9C33CBC}" srcOrd="0" destOrd="0" presId="urn:microsoft.com/office/officeart/2005/8/layout/hierarchy1"/>
    <dgm:cxn modelId="{D44F7252-D378-4A10-9657-2A6B40111EA4}" type="presOf" srcId="{E9C3CEE9-C97C-4B43-9D42-56CBD96A1E31}" destId="{C3A44B2A-0F97-4A2C-8A53-6C2228559231}" srcOrd="0" destOrd="0" presId="urn:microsoft.com/office/officeart/2005/8/layout/hierarchy1"/>
    <dgm:cxn modelId="{6BD7CC1A-1EB0-4F26-A7E3-0D016E08C4D4}" srcId="{E44ED12F-A9BD-4E3E-9AE2-43C7032EFD17}" destId="{E9C3CEE9-C97C-4B43-9D42-56CBD96A1E31}" srcOrd="2" destOrd="0" parTransId="{84639179-60BB-4AF6-919B-0A60758F794E}" sibTransId="{66622802-A793-40C6-9F3D-7681633E6883}"/>
    <dgm:cxn modelId="{DCEECDEF-1550-4B95-9F6C-5A03519CFF81}" type="presOf" srcId="{97C2461A-4D96-4568-8F55-5B6E5E0F141A}" destId="{A465B594-EE47-442D-94B1-9D4537A52E80}" srcOrd="0" destOrd="0" presId="urn:microsoft.com/office/officeart/2005/8/layout/hierarchy1"/>
    <dgm:cxn modelId="{FD5D07F6-7204-4DBB-8355-F5514FB34CFD}" srcId="{E44ED12F-A9BD-4E3E-9AE2-43C7032EFD17}" destId="{8F819E43-C621-46EF-A77D-1F509E287D0F}" srcOrd="1" destOrd="0" parTransId="{161C54E8-1ACA-4206-80FC-FAF3646E46C8}" sibTransId="{C1598770-79BD-40E1-B80C-910B1CBB0075}"/>
    <dgm:cxn modelId="{666ACA54-2438-4D26-9007-3D8453DFDEBF}" srcId="{E44ED12F-A9BD-4E3E-9AE2-43C7032EFD17}" destId="{A153F43F-5639-4612-A269-A1FE43B17CDB}" srcOrd="0" destOrd="0" parTransId="{75E48599-712D-42EC-8255-3476C2912FAE}" sibTransId="{6F24F4B8-6E84-4873-B1D2-19AE0F0C1B41}"/>
    <dgm:cxn modelId="{55922198-59AF-40A4-8880-050CCDFC1F8C}" srcId="{97C2461A-4D96-4568-8F55-5B6E5E0F141A}" destId="{E44ED12F-A9BD-4E3E-9AE2-43C7032EFD17}" srcOrd="0" destOrd="0" parTransId="{7C9B220C-0257-4BE4-A93F-9A3A118F4DCD}" sibTransId="{7A1A34A8-C6D7-4FCE-AB88-BB77916387C7}"/>
    <dgm:cxn modelId="{2EF5F62A-B44E-4738-9997-ACA0F40E2B8B}" type="presParOf" srcId="{A465B594-EE47-442D-94B1-9D4537A52E80}" destId="{A7C0F6D0-8700-4004-AE86-9746DAA307C2}" srcOrd="0" destOrd="0" presId="urn:microsoft.com/office/officeart/2005/8/layout/hierarchy1"/>
    <dgm:cxn modelId="{D4EDD192-7050-4FF0-BC79-58367917D0AF}" type="presParOf" srcId="{A7C0F6D0-8700-4004-AE86-9746DAA307C2}" destId="{2EFB8FB5-71EA-4B2C-B757-E5F3E323D699}" srcOrd="0" destOrd="0" presId="urn:microsoft.com/office/officeart/2005/8/layout/hierarchy1"/>
    <dgm:cxn modelId="{0D2B7248-6842-4BE8-9105-29ADC6D83E4B}" type="presParOf" srcId="{2EFB8FB5-71EA-4B2C-B757-E5F3E323D699}" destId="{05D28DA5-9A95-404B-A970-5735B68462AA}" srcOrd="0" destOrd="0" presId="urn:microsoft.com/office/officeart/2005/8/layout/hierarchy1"/>
    <dgm:cxn modelId="{3C02FFE1-892F-4D98-B025-7FB7767ED4FC}" type="presParOf" srcId="{2EFB8FB5-71EA-4B2C-B757-E5F3E323D699}" destId="{323DE113-B2E2-4835-8368-FD5DED1818A9}" srcOrd="1" destOrd="0" presId="urn:microsoft.com/office/officeart/2005/8/layout/hierarchy1"/>
    <dgm:cxn modelId="{A041A77D-2713-47CE-AE14-5D15823F4712}" type="presParOf" srcId="{A7C0F6D0-8700-4004-AE86-9746DAA307C2}" destId="{DA540934-7A47-4FA1-B927-F62D95E0D1BE}" srcOrd="1" destOrd="0" presId="urn:microsoft.com/office/officeart/2005/8/layout/hierarchy1"/>
    <dgm:cxn modelId="{CAC13EB5-3B6E-422F-AAA7-633A5179F61D}" type="presParOf" srcId="{DA540934-7A47-4FA1-B927-F62D95E0D1BE}" destId="{FB122080-A28B-486C-8DDC-C7CA130A97E8}" srcOrd="0" destOrd="0" presId="urn:microsoft.com/office/officeart/2005/8/layout/hierarchy1"/>
    <dgm:cxn modelId="{11EC19D7-1CA1-4F0F-A49D-29217F9A9220}" type="presParOf" srcId="{DA540934-7A47-4FA1-B927-F62D95E0D1BE}" destId="{9AFBD49A-3444-48D6-9BEF-7BFB4FC92317}" srcOrd="1" destOrd="0" presId="urn:microsoft.com/office/officeart/2005/8/layout/hierarchy1"/>
    <dgm:cxn modelId="{DDD3EE60-814C-426F-9191-E27B8D6CB496}" type="presParOf" srcId="{9AFBD49A-3444-48D6-9BEF-7BFB4FC92317}" destId="{A2927E1B-AFC2-4ABC-ABF7-238EA2FFC3DE}" srcOrd="0" destOrd="0" presId="urn:microsoft.com/office/officeart/2005/8/layout/hierarchy1"/>
    <dgm:cxn modelId="{D9D1CFA4-83D4-4D94-A490-2AAB0C556690}" type="presParOf" srcId="{A2927E1B-AFC2-4ABC-ABF7-238EA2FFC3DE}" destId="{F21D2F1D-1E71-46E0-9BAB-538EBD1DC184}" srcOrd="0" destOrd="0" presId="urn:microsoft.com/office/officeart/2005/8/layout/hierarchy1"/>
    <dgm:cxn modelId="{691CC306-8322-427F-95A6-BF5449F0A8F4}" type="presParOf" srcId="{A2927E1B-AFC2-4ABC-ABF7-238EA2FFC3DE}" destId="{18067F43-9D9F-41AB-9F03-3533F9C33CBC}" srcOrd="1" destOrd="0" presId="urn:microsoft.com/office/officeart/2005/8/layout/hierarchy1"/>
    <dgm:cxn modelId="{9D945165-A540-41B5-8B9A-EB70DFF65426}" type="presParOf" srcId="{9AFBD49A-3444-48D6-9BEF-7BFB4FC92317}" destId="{2A602519-F1C0-43C5-98BD-86E187F4BEC1}" srcOrd="1" destOrd="0" presId="urn:microsoft.com/office/officeart/2005/8/layout/hierarchy1"/>
    <dgm:cxn modelId="{90423248-3B32-47A7-86E6-2387A2B8E67D}" type="presParOf" srcId="{DA540934-7A47-4FA1-B927-F62D95E0D1BE}" destId="{039603E7-DF48-40B6-8B56-C9BC4BA41806}" srcOrd="2" destOrd="0" presId="urn:microsoft.com/office/officeart/2005/8/layout/hierarchy1"/>
    <dgm:cxn modelId="{B5889E48-2294-4C53-930B-393935A24E46}" type="presParOf" srcId="{DA540934-7A47-4FA1-B927-F62D95E0D1BE}" destId="{C4CA67AE-E64A-42CD-9222-601A6686DFFB}" srcOrd="3" destOrd="0" presId="urn:microsoft.com/office/officeart/2005/8/layout/hierarchy1"/>
    <dgm:cxn modelId="{18ADA631-DB29-4689-96C6-C669C84244DA}" type="presParOf" srcId="{C4CA67AE-E64A-42CD-9222-601A6686DFFB}" destId="{3BAC7FDE-A9D9-48DE-86E9-86FC0AF61AE8}" srcOrd="0" destOrd="0" presId="urn:microsoft.com/office/officeart/2005/8/layout/hierarchy1"/>
    <dgm:cxn modelId="{C8004E09-AE2B-4821-9EC6-F9A0BFF4A0B0}" type="presParOf" srcId="{3BAC7FDE-A9D9-48DE-86E9-86FC0AF61AE8}" destId="{624FA5EA-DB5D-4194-9738-DAE86B7E3A68}" srcOrd="0" destOrd="0" presId="urn:microsoft.com/office/officeart/2005/8/layout/hierarchy1"/>
    <dgm:cxn modelId="{AB70E46E-92DD-4249-B718-3DC66BCEDBD3}" type="presParOf" srcId="{3BAC7FDE-A9D9-48DE-86E9-86FC0AF61AE8}" destId="{7D733DCB-5C55-4965-BED4-5FB3277B6B06}" srcOrd="1" destOrd="0" presId="urn:microsoft.com/office/officeart/2005/8/layout/hierarchy1"/>
    <dgm:cxn modelId="{9ECE36F9-B34A-447A-B52D-D9FBB4E7980A}" type="presParOf" srcId="{C4CA67AE-E64A-42CD-9222-601A6686DFFB}" destId="{1DD134D0-FBF8-4B7F-8E89-01BB02002D56}" srcOrd="1" destOrd="0" presId="urn:microsoft.com/office/officeart/2005/8/layout/hierarchy1"/>
    <dgm:cxn modelId="{DEA186F4-8F74-49D5-96D5-52437B8395CC}" type="presParOf" srcId="{DA540934-7A47-4FA1-B927-F62D95E0D1BE}" destId="{6E28985A-F26F-44B4-82CF-6853E2735FD2}" srcOrd="4" destOrd="0" presId="urn:microsoft.com/office/officeart/2005/8/layout/hierarchy1"/>
    <dgm:cxn modelId="{3B5FCC09-D5D9-4B42-A66D-539906926299}" type="presParOf" srcId="{DA540934-7A47-4FA1-B927-F62D95E0D1BE}" destId="{1FEB7E9E-14CE-4633-967F-1C8512AB2B1B}" srcOrd="5" destOrd="0" presId="urn:microsoft.com/office/officeart/2005/8/layout/hierarchy1"/>
    <dgm:cxn modelId="{A0B22F18-C7DB-40C5-8777-CDFFF2F9C864}" type="presParOf" srcId="{1FEB7E9E-14CE-4633-967F-1C8512AB2B1B}" destId="{D8E76A65-8453-4577-9BD1-17048F5B0BF3}" srcOrd="0" destOrd="0" presId="urn:microsoft.com/office/officeart/2005/8/layout/hierarchy1"/>
    <dgm:cxn modelId="{687017DB-D514-45E2-85CE-7E2157CB8B1A}" type="presParOf" srcId="{D8E76A65-8453-4577-9BD1-17048F5B0BF3}" destId="{F3BCCED9-74D9-44C4-B7C0-B6EE9EB205FD}" srcOrd="0" destOrd="0" presId="urn:microsoft.com/office/officeart/2005/8/layout/hierarchy1"/>
    <dgm:cxn modelId="{36B0662A-4D89-4B8C-BE49-9F1CE4D7B7FD}" type="presParOf" srcId="{D8E76A65-8453-4577-9BD1-17048F5B0BF3}" destId="{C3A44B2A-0F97-4A2C-8A53-6C2228559231}" srcOrd="1" destOrd="0" presId="urn:microsoft.com/office/officeart/2005/8/layout/hierarchy1"/>
    <dgm:cxn modelId="{7E410558-9708-4179-A06F-8CDE231F9B2C}" type="presParOf" srcId="{1FEB7E9E-14CE-4633-967F-1C8512AB2B1B}" destId="{4325D6F3-636A-43AE-82EE-696E000B9024}" srcOrd="1" destOrd="0" presId="urn:microsoft.com/office/officeart/2005/8/layout/hierarchy1"/>
    <dgm:cxn modelId="{59961977-380D-4D5B-A307-B90083FBE560}" type="presParOf" srcId="{DA540934-7A47-4FA1-B927-F62D95E0D1BE}" destId="{87D3E113-A100-40DB-9EED-7E65EED55118}" srcOrd="6" destOrd="0" presId="urn:microsoft.com/office/officeart/2005/8/layout/hierarchy1"/>
    <dgm:cxn modelId="{E77A1CEC-81C0-44B5-BC5B-5B7D69F065A5}" type="presParOf" srcId="{DA540934-7A47-4FA1-B927-F62D95E0D1BE}" destId="{872A6132-A005-4027-9D52-C6AF68C4C4CF}" srcOrd="7" destOrd="0" presId="urn:microsoft.com/office/officeart/2005/8/layout/hierarchy1"/>
    <dgm:cxn modelId="{BCF3D8C7-1D67-4940-864E-EAEBBC832EBD}" type="presParOf" srcId="{872A6132-A005-4027-9D52-C6AF68C4C4CF}" destId="{C9028835-2704-4829-BD8D-398D0729CF55}" srcOrd="0" destOrd="0" presId="urn:microsoft.com/office/officeart/2005/8/layout/hierarchy1"/>
    <dgm:cxn modelId="{B894F5D7-C432-4D59-B3FC-018B8AC85BC7}" type="presParOf" srcId="{C9028835-2704-4829-BD8D-398D0729CF55}" destId="{98687105-79F0-457C-BBE1-5B642BC336B4}" srcOrd="0" destOrd="0" presId="urn:microsoft.com/office/officeart/2005/8/layout/hierarchy1"/>
    <dgm:cxn modelId="{763696A2-C6BB-4D22-8EBF-9F77B6AA8307}" type="presParOf" srcId="{C9028835-2704-4829-BD8D-398D0729CF55}" destId="{74BD540A-F159-4185-A250-4B4DB2A493A6}" srcOrd="1" destOrd="0" presId="urn:microsoft.com/office/officeart/2005/8/layout/hierarchy1"/>
    <dgm:cxn modelId="{9A228BAC-D06D-47CD-8335-9C26D420ADB4}" type="presParOf" srcId="{872A6132-A005-4027-9D52-C6AF68C4C4CF}" destId="{20229C62-1A34-4410-8381-DCA3B0B543B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C2461A-4D96-4568-8F55-5B6E5E0F141A}" type="doc">
      <dgm:prSet loTypeId="urn:microsoft.com/office/officeart/2005/8/layout/hierarchy1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E44ED12F-A9BD-4E3E-9AE2-43C7032EFD17}">
      <dgm:prSet phldrT="[Текст]"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СМИ-</a:t>
          </a:r>
          <a:r>
            <a:rPr lang="ru-RU" sz="2000" b="1" dirty="0" err="1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иноагенты</a:t>
          </a:r>
          <a:endParaRPr lang="ru-RU" sz="2000" b="1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7C9B220C-0257-4BE4-A93F-9A3A118F4DCD}" type="parTrans" cxnId="{55922198-59AF-40A4-8880-050CCDFC1F8C}">
      <dgm:prSet/>
      <dgm:spPr/>
      <dgm:t>
        <a:bodyPr/>
        <a:lstStyle/>
        <a:p>
          <a:endParaRPr lang="ru-RU"/>
        </a:p>
      </dgm:t>
    </dgm:pt>
    <dgm:pt modelId="{7A1A34A8-C6D7-4FCE-AB88-BB77916387C7}" type="sibTrans" cxnId="{55922198-59AF-40A4-8880-050CCDFC1F8C}">
      <dgm:prSet/>
      <dgm:spPr/>
      <dgm:t>
        <a:bodyPr/>
        <a:lstStyle/>
        <a:p>
          <a:endParaRPr lang="ru-RU"/>
        </a:p>
      </dgm:t>
    </dgm:pt>
    <dgm:pt modelId="{A153F43F-5639-4612-A269-A1FE43B17CDB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Юридические</a:t>
          </a:r>
          <a:r>
            <a:rPr lang="ru-RU" sz="1600" b="1" baseline="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лица</a:t>
          </a:r>
          <a:endParaRPr lang="ru-RU" sz="1600" b="1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75E48599-712D-42EC-8255-3476C2912FAE}" type="parTrans" cxnId="{666ACA54-2438-4D26-9007-3D8453DFDEBF}">
      <dgm:prSet/>
      <dgm:spPr>
        <a:ln>
          <a:solidFill>
            <a:srgbClr val="0070C0"/>
          </a:solidFill>
          <a:tailEnd type="triangle"/>
        </a:ln>
      </dgm:spPr>
      <dgm:t>
        <a:bodyPr/>
        <a:lstStyle/>
        <a:p>
          <a:endParaRPr lang="ru-RU" dirty="0"/>
        </a:p>
      </dgm:t>
    </dgm:pt>
    <dgm:pt modelId="{6F24F4B8-6E84-4873-B1D2-19AE0F0C1B41}" type="sibTrans" cxnId="{666ACA54-2438-4D26-9007-3D8453DFDEBF}">
      <dgm:prSet/>
      <dgm:spPr/>
      <dgm:t>
        <a:bodyPr/>
        <a:lstStyle/>
        <a:p>
          <a:endParaRPr lang="ru-RU"/>
        </a:p>
      </dgm:t>
    </dgm:pt>
    <dgm:pt modelId="{8F819E43-C621-46EF-A77D-1F509E287D0F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Физические лица</a:t>
          </a:r>
        </a:p>
      </dgm:t>
    </dgm:pt>
    <dgm:pt modelId="{C1598770-79BD-40E1-B80C-910B1CBB0075}" type="sibTrans" cxnId="{FD5D07F6-7204-4DBB-8355-F5514FB34CFD}">
      <dgm:prSet/>
      <dgm:spPr/>
      <dgm:t>
        <a:bodyPr/>
        <a:lstStyle/>
        <a:p>
          <a:endParaRPr lang="ru-RU"/>
        </a:p>
      </dgm:t>
    </dgm:pt>
    <dgm:pt modelId="{161C54E8-1ACA-4206-80FC-FAF3646E46C8}" type="parTrans" cxnId="{FD5D07F6-7204-4DBB-8355-F5514FB34CFD}">
      <dgm:prSet/>
      <dgm:spPr>
        <a:ln w="25400">
          <a:solidFill>
            <a:srgbClr val="0070C0"/>
          </a:solidFill>
          <a:tailEnd type="triangle"/>
        </a:ln>
      </dgm:spPr>
      <dgm:t>
        <a:bodyPr/>
        <a:lstStyle/>
        <a:p>
          <a:endParaRPr lang="ru-RU" dirty="0"/>
        </a:p>
      </dgm:t>
    </dgm:pt>
    <dgm:pt modelId="{7FE329A4-47BB-4DAA-8808-B79C87B9797C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СМИ</a:t>
          </a:r>
          <a:endParaRPr lang="ru-RU" sz="1600" b="1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87D82358-0A00-4580-A103-4F2AD86B1B86}" type="parTrans" cxnId="{70B352AB-4139-466F-BA32-4DCFFE1BF1BE}">
      <dgm:prSet/>
      <dgm:spPr/>
      <dgm:t>
        <a:bodyPr/>
        <a:lstStyle/>
        <a:p>
          <a:endParaRPr lang="ru-RU"/>
        </a:p>
      </dgm:t>
    </dgm:pt>
    <dgm:pt modelId="{73D05212-0719-47A2-8DBA-8368AFA4CAF4}" type="sibTrans" cxnId="{70B352AB-4139-466F-BA32-4DCFFE1BF1BE}">
      <dgm:prSet/>
      <dgm:spPr/>
      <dgm:t>
        <a:bodyPr/>
        <a:lstStyle/>
        <a:p>
          <a:endParaRPr lang="ru-RU"/>
        </a:p>
      </dgm:t>
    </dgm:pt>
    <dgm:pt modelId="{A465B594-EE47-442D-94B1-9D4537A52E80}" type="pres">
      <dgm:prSet presAssocID="{97C2461A-4D96-4568-8F55-5B6E5E0F141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7C0F6D0-8700-4004-AE86-9746DAA307C2}" type="pres">
      <dgm:prSet presAssocID="{E44ED12F-A9BD-4E3E-9AE2-43C7032EFD17}" presName="hierRoot1" presStyleCnt="0"/>
      <dgm:spPr/>
    </dgm:pt>
    <dgm:pt modelId="{2EFB8FB5-71EA-4B2C-B757-E5F3E323D699}" type="pres">
      <dgm:prSet presAssocID="{E44ED12F-A9BD-4E3E-9AE2-43C7032EFD17}" presName="composite" presStyleCnt="0"/>
      <dgm:spPr/>
    </dgm:pt>
    <dgm:pt modelId="{05D28DA5-9A95-404B-A970-5735B68462AA}" type="pres">
      <dgm:prSet presAssocID="{E44ED12F-A9BD-4E3E-9AE2-43C7032EFD17}" presName="background" presStyleLbl="node0" presStyleIdx="0" presStyleCnt="1"/>
      <dgm:spPr/>
    </dgm:pt>
    <dgm:pt modelId="{323DE113-B2E2-4835-8368-FD5DED1818A9}" type="pres">
      <dgm:prSet presAssocID="{E44ED12F-A9BD-4E3E-9AE2-43C7032EFD17}" presName="text" presStyleLbl="fgAcc0" presStyleIdx="0" presStyleCnt="1" custScaleX="227274" custScaleY="64942" custLinFactNeighborY="38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540934-7A47-4FA1-B927-F62D95E0D1BE}" type="pres">
      <dgm:prSet presAssocID="{E44ED12F-A9BD-4E3E-9AE2-43C7032EFD17}" presName="hierChild2" presStyleCnt="0"/>
      <dgm:spPr/>
    </dgm:pt>
    <dgm:pt modelId="{FB122080-A28B-486C-8DDC-C7CA130A97E8}" type="pres">
      <dgm:prSet presAssocID="{75E48599-712D-42EC-8255-3476C2912FAE}" presName="Name10" presStyleLbl="parChTrans1D2" presStyleIdx="0" presStyleCnt="3"/>
      <dgm:spPr/>
      <dgm:t>
        <a:bodyPr/>
        <a:lstStyle/>
        <a:p>
          <a:endParaRPr lang="ru-RU"/>
        </a:p>
      </dgm:t>
    </dgm:pt>
    <dgm:pt modelId="{9AFBD49A-3444-48D6-9BEF-7BFB4FC92317}" type="pres">
      <dgm:prSet presAssocID="{A153F43F-5639-4612-A269-A1FE43B17CDB}" presName="hierRoot2" presStyleCnt="0"/>
      <dgm:spPr/>
    </dgm:pt>
    <dgm:pt modelId="{A2927E1B-AFC2-4ABC-ABF7-238EA2FFC3DE}" type="pres">
      <dgm:prSet presAssocID="{A153F43F-5639-4612-A269-A1FE43B17CDB}" presName="composite2" presStyleCnt="0"/>
      <dgm:spPr/>
    </dgm:pt>
    <dgm:pt modelId="{F21D2F1D-1E71-46E0-9BAB-538EBD1DC184}" type="pres">
      <dgm:prSet presAssocID="{A153F43F-5639-4612-A269-A1FE43B17CDB}" presName="background2" presStyleLbl="node2" presStyleIdx="0" presStyleCnt="3"/>
      <dgm:spPr/>
    </dgm:pt>
    <dgm:pt modelId="{18067F43-9D9F-41AB-9F03-3533F9C33CBC}" type="pres">
      <dgm:prSet presAssocID="{A153F43F-5639-4612-A269-A1FE43B17CDB}" presName="text2" presStyleLbl="fgAcc2" presStyleIdx="0" presStyleCnt="3" custScaleX="1204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602519-F1C0-43C5-98BD-86E187F4BEC1}" type="pres">
      <dgm:prSet presAssocID="{A153F43F-5639-4612-A269-A1FE43B17CDB}" presName="hierChild3" presStyleCnt="0"/>
      <dgm:spPr/>
    </dgm:pt>
    <dgm:pt modelId="{039603E7-DF48-40B6-8B56-C9BC4BA41806}" type="pres">
      <dgm:prSet presAssocID="{161C54E8-1ACA-4206-80FC-FAF3646E46C8}" presName="Name10" presStyleLbl="parChTrans1D2" presStyleIdx="1" presStyleCnt="3"/>
      <dgm:spPr/>
      <dgm:t>
        <a:bodyPr/>
        <a:lstStyle/>
        <a:p>
          <a:endParaRPr lang="ru-RU"/>
        </a:p>
      </dgm:t>
    </dgm:pt>
    <dgm:pt modelId="{C4CA67AE-E64A-42CD-9222-601A6686DFFB}" type="pres">
      <dgm:prSet presAssocID="{8F819E43-C621-46EF-A77D-1F509E287D0F}" presName="hierRoot2" presStyleCnt="0"/>
      <dgm:spPr/>
    </dgm:pt>
    <dgm:pt modelId="{3BAC7FDE-A9D9-48DE-86E9-86FC0AF61AE8}" type="pres">
      <dgm:prSet presAssocID="{8F819E43-C621-46EF-A77D-1F509E287D0F}" presName="composite2" presStyleCnt="0"/>
      <dgm:spPr/>
    </dgm:pt>
    <dgm:pt modelId="{624FA5EA-DB5D-4194-9738-DAE86B7E3A68}" type="pres">
      <dgm:prSet presAssocID="{8F819E43-C621-46EF-A77D-1F509E287D0F}" presName="background2" presStyleLbl="node2" presStyleIdx="1" presStyleCnt="3"/>
      <dgm:spPr/>
    </dgm:pt>
    <dgm:pt modelId="{7D733DCB-5C55-4965-BED4-5FB3277B6B06}" type="pres">
      <dgm:prSet presAssocID="{8F819E43-C621-46EF-A77D-1F509E287D0F}" presName="text2" presStyleLbl="fgAcc2" presStyleIdx="1" presStyleCnt="3" custScaleX="1249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D134D0-FBF8-4B7F-8E89-01BB02002D56}" type="pres">
      <dgm:prSet presAssocID="{8F819E43-C621-46EF-A77D-1F509E287D0F}" presName="hierChild3" presStyleCnt="0"/>
      <dgm:spPr/>
    </dgm:pt>
    <dgm:pt modelId="{2988A6C2-3AB9-4D40-84B9-0A5EA57A5FC6}" type="pres">
      <dgm:prSet presAssocID="{87D82358-0A00-4580-A103-4F2AD86B1B86}" presName="Name10" presStyleLbl="parChTrans1D2" presStyleIdx="2" presStyleCnt="3"/>
      <dgm:spPr/>
      <dgm:t>
        <a:bodyPr/>
        <a:lstStyle/>
        <a:p>
          <a:endParaRPr lang="ru-RU"/>
        </a:p>
      </dgm:t>
    </dgm:pt>
    <dgm:pt modelId="{5FF2D4BD-DDD1-4403-BC06-2AB223D4F28F}" type="pres">
      <dgm:prSet presAssocID="{7FE329A4-47BB-4DAA-8808-B79C87B9797C}" presName="hierRoot2" presStyleCnt="0"/>
      <dgm:spPr/>
    </dgm:pt>
    <dgm:pt modelId="{E405E4BD-2CE3-4759-8289-0F2F318E3A27}" type="pres">
      <dgm:prSet presAssocID="{7FE329A4-47BB-4DAA-8808-B79C87B9797C}" presName="composite2" presStyleCnt="0"/>
      <dgm:spPr/>
    </dgm:pt>
    <dgm:pt modelId="{C8D36DAA-7356-4C9D-B1C1-C64495F0F886}" type="pres">
      <dgm:prSet presAssocID="{7FE329A4-47BB-4DAA-8808-B79C87B9797C}" presName="background2" presStyleLbl="node2" presStyleIdx="2" presStyleCnt="3"/>
      <dgm:spPr/>
    </dgm:pt>
    <dgm:pt modelId="{55BF5199-31E9-41A6-905B-5DB7E47449F6}" type="pres">
      <dgm:prSet presAssocID="{7FE329A4-47BB-4DAA-8808-B79C87B9797C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9BBC77-CC80-46BC-882A-B25619E7E12E}" type="pres">
      <dgm:prSet presAssocID="{7FE329A4-47BB-4DAA-8808-B79C87B9797C}" presName="hierChild3" presStyleCnt="0"/>
      <dgm:spPr/>
    </dgm:pt>
  </dgm:ptLst>
  <dgm:cxnLst>
    <dgm:cxn modelId="{631F5314-692B-4799-8D51-879080042F1B}" type="presOf" srcId="{8F819E43-C621-46EF-A77D-1F509E287D0F}" destId="{7D733DCB-5C55-4965-BED4-5FB3277B6B06}" srcOrd="0" destOrd="0" presId="urn:microsoft.com/office/officeart/2005/8/layout/hierarchy1"/>
    <dgm:cxn modelId="{E7AECA67-C014-485B-94B8-BB751386423D}" type="presOf" srcId="{E44ED12F-A9BD-4E3E-9AE2-43C7032EFD17}" destId="{323DE113-B2E2-4835-8368-FD5DED1818A9}" srcOrd="0" destOrd="0" presId="urn:microsoft.com/office/officeart/2005/8/layout/hierarchy1"/>
    <dgm:cxn modelId="{B15F60AB-6CC9-46C4-9FEE-D05B0C15D205}" type="presOf" srcId="{97C2461A-4D96-4568-8F55-5B6E5E0F141A}" destId="{A465B594-EE47-442D-94B1-9D4537A52E80}" srcOrd="0" destOrd="0" presId="urn:microsoft.com/office/officeart/2005/8/layout/hierarchy1"/>
    <dgm:cxn modelId="{666ACA54-2438-4D26-9007-3D8453DFDEBF}" srcId="{E44ED12F-A9BD-4E3E-9AE2-43C7032EFD17}" destId="{A153F43F-5639-4612-A269-A1FE43B17CDB}" srcOrd="0" destOrd="0" parTransId="{75E48599-712D-42EC-8255-3476C2912FAE}" sibTransId="{6F24F4B8-6E84-4873-B1D2-19AE0F0C1B41}"/>
    <dgm:cxn modelId="{C63E5214-F97C-48E1-880E-83FB3BC79154}" type="presOf" srcId="{161C54E8-1ACA-4206-80FC-FAF3646E46C8}" destId="{039603E7-DF48-40B6-8B56-C9BC4BA41806}" srcOrd="0" destOrd="0" presId="urn:microsoft.com/office/officeart/2005/8/layout/hierarchy1"/>
    <dgm:cxn modelId="{3EC5131F-FA97-4F91-8240-98AE18CA117E}" type="presOf" srcId="{7FE329A4-47BB-4DAA-8808-B79C87B9797C}" destId="{55BF5199-31E9-41A6-905B-5DB7E47449F6}" srcOrd="0" destOrd="0" presId="urn:microsoft.com/office/officeart/2005/8/layout/hierarchy1"/>
    <dgm:cxn modelId="{BE371BB2-743C-4E74-AB73-8081A54B6B38}" type="presOf" srcId="{75E48599-712D-42EC-8255-3476C2912FAE}" destId="{FB122080-A28B-486C-8DDC-C7CA130A97E8}" srcOrd="0" destOrd="0" presId="urn:microsoft.com/office/officeart/2005/8/layout/hierarchy1"/>
    <dgm:cxn modelId="{C008A666-A817-4C2E-B328-1A026E7C0308}" type="presOf" srcId="{A153F43F-5639-4612-A269-A1FE43B17CDB}" destId="{18067F43-9D9F-41AB-9F03-3533F9C33CBC}" srcOrd="0" destOrd="0" presId="urn:microsoft.com/office/officeart/2005/8/layout/hierarchy1"/>
    <dgm:cxn modelId="{55922198-59AF-40A4-8880-050CCDFC1F8C}" srcId="{97C2461A-4D96-4568-8F55-5B6E5E0F141A}" destId="{E44ED12F-A9BD-4E3E-9AE2-43C7032EFD17}" srcOrd="0" destOrd="0" parTransId="{7C9B220C-0257-4BE4-A93F-9A3A118F4DCD}" sibTransId="{7A1A34A8-C6D7-4FCE-AB88-BB77916387C7}"/>
    <dgm:cxn modelId="{02AA311D-0A9F-4173-AF05-D4B52DE90C99}" type="presOf" srcId="{87D82358-0A00-4580-A103-4F2AD86B1B86}" destId="{2988A6C2-3AB9-4D40-84B9-0A5EA57A5FC6}" srcOrd="0" destOrd="0" presId="urn:microsoft.com/office/officeart/2005/8/layout/hierarchy1"/>
    <dgm:cxn modelId="{70B352AB-4139-466F-BA32-4DCFFE1BF1BE}" srcId="{E44ED12F-A9BD-4E3E-9AE2-43C7032EFD17}" destId="{7FE329A4-47BB-4DAA-8808-B79C87B9797C}" srcOrd="2" destOrd="0" parTransId="{87D82358-0A00-4580-A103-4F2AD86B1B86}" sibTransId="{73D05212-0719-47A2-8DBA-8368AFA4CAF4}"/>
    <dgm:cxn modelId="{FD5D07F6-7204-4DBB-8355-F5514FB34CFD}" srcId="{E44ED12F-A9BD-4E3E-9AE2-43C7032EFD17}" destId="{8F819E43-C621-46EF-A77D-1F509E287D0F}" srcOrd="1" destOrd="0" parTransId="{161C54E8-1ACA-4206-80FC-FAF3646E46C8}" sibTransId="{C1598770-79BD-40E1-B80C-910B1CBB0075}"/>
    <dgm:cxn modelId="{6F06063B-E4C2-473A-8158-2169651E0504}" type="presParOf" srcId="{A465B594-EE47-442D-94B1-9D4537A52E80}" destId="{A7C0F6D0-8700-4004-AE86-9746DAA307C2}" srcOrd="0" destOrd="0" presId="urn:microsoft.com/office/officeart/2005/8/layout/hierarchy1"/>
    <dgm:cxn modelId="{72057F37-6CC1-4D98-AE50-6D812D478300}" type="presParOf" srcId="{A7C0F6D0-8700-4004-AE86-9746DAA307C2}" destId="{2EFB8FB5-71EA-4B2C-B757-E5F3E323D699}" srcOrd="0" destOrd="0" presId="urn:microsoft.com/office/officeart/2005/8/layout/hierarchy1"/>
    <dgm:cxn modelId="{B8BD012A-759B-4E0F-B36D-ACE744D7DFEF}" type="presParOf" srcId="{2EFB8FB5-71EA-4B2C-B757-E5F3E323D699}" destId="{05D28DA5-9A95-404B-A970-5735B68462AA}" srcOrd="0" destOrd="0" presId="urn:microsoft.com/office/officeart/2005/8/layout/hierarchy1"/>
    <dgm:cxn modelId="{45241949-C890-4A9E-B5BB-75380BC27636}" type="presParOf" srcId="{2EFB8FB5-71EA-4B2C-B757-E5F3E323D699}" destId="{323DE113-B2E2-4835-8368-FD5DED1818A9}" srcOrd="1" destOrd="0" presId="urn:microsoft.com/office/officeart/2005/8/layout/hierarchy1"/>
    <dgm:cxn modelId="{6FFFCB05-14C2-47C9-9712-07DEDC5A6D0B}" type="presParOf" srcId="{A7C0F6D0-8700-4004-AE86-9746DAA307C2}" destId="{DA540934-7A47-4FA1-B927-F62D95E0D1BE}" srcOrd="1" destOrd="0" presId="urn:microsoft.com/office/officeart/2005/8/layout/hierarchy1"/>
    <dgm:cxn modelId="{5A8181B6-F31F-4331-8C22-3F39D985F8F0}" type="presParOf" srcId="{DA540934-7A47-4FA1-B927-F62D95E0D1BE}" destId="{FB122080-A28B-486C-8DDC-C7CA130A97E8}" srcOrd="0" destOrd="0" presId="urn:microsoft.com/office/officeart/2005/8/layout/hierarchy1"/>
    <dgm:cxn modelId="{A25A64F5-EEEC-4EA5-841B-300472A1A6F0}" type="presParOf" srcId="{DA540934-7A47-4FA1-B927-F62D95E0D1BE}" destId="{9AFBD49A-3444-48D6-9BEF-7BFB4FC92317}" srcOrd="1" destOrd="0" presId="urn:microsoft.com/office/officeart/2005/8/layout/hierarchy1"/>
    <dgm:cxn modelId="{C10FCE38-0B6F-40E4-AB6E-A0B4D03210CD}" type="presParOf" srcId="{9AFBD49A-3444-48D6-9BEF-7BFB4FC92317}" destId="{A2927E1B-AFC2-4ABC-ABF7-238EA2FFC3DE}" srcOrd="0" destOrd="0" presId="urn:microsoft.com/office/officeart/2005/8/layout/hierarchy1"/>
    <dgm:cxn modelId="{2AEB4B77-2A79-4A92-9768-733FD9FB8179}" type="presParOf" srcId="{A2927E1B-AFC2-4ABC-ABF7-238EA2FFC3DE}" destId="{F21D2F1D-1E71-46E0-9BAB-538EBD1DC184}" srcOrd="0" destOrd="0" presId="urn:microsoft.com/office/officeart/2005/8/layout/hierarchy1"/>
    <dgm:cxn modelId="{EB9F6B91-162F-440C-9F43-710001961299}" type="presParOf" srcId="{A2927E1B-AFC2-4ABC-ABF7-238EA2FFC3DE}" destId="{18067F43-9D9F-41AB-9F03-3533F9C33CBC}" srcOrd="1" destOrd="0" presId="urn:microsoft.com/office/officeart/2005/8/layout/hierarchy1"/>
    <dgm:cxn modelId="{E2F00B56-FA80-4999-B132-9A2C235B756E}" type="presParOf" srcId="{9AFBD49A-3444-48D6-9BEF-7BFB4FC92317}" destId="{2A602519-F1C0-43C5-98BD-86E187F4BEC1}" srcOrd="1" destOrd="0" presId="urn:microsoft.com/office/officeart/2005/8/layout/hierarchy1"/>
    <dgm:cxn modelId="{33499727-CA4F-4510-9CE5-F781D131886A}" type="presParOf" srcId="{DA540934-7A47-4FA1-B927-F62D95E0D1BE}" destId="{039603E7-DF48-40B6-8B56-C9BC4BA41806}" srcOrd="2" destOrd="0" presId="urn:microsoft.com/office/officeart/2005/8/layout/hierarchy1"/>
    <dgm:cxn modelId="{967D7C11-D409-463C-8C8B-C2B7AED293A1}" type="presParOf" srcId="{DA540934-7A47-4FA1-B927-F62D95E0D1BE}" destId="{C4CA67AE-E64A-42CD-9222-601A6686DFFB}" srcOrd="3" destOrd="0" presId="urn:microsoft.com/office/officeart/2005/8/layout/hierarchy1"/>
    <dgm:cxn modelId="{82AD029C-E337-4ED0-931C-DB34585EB653}" type="presParOf" srcId="{C4CA67AE-E64A-42CD-9222-601A6686DFFB}" destId="{3BAC7FDE-A9D9-48DE-86E9-86FC0AF61AE8}" srcOrd="0" destOrd="0" presId="urn:microsoft.com/office/officeart/2005/8/layout/hierarchy1"/>
    <dgm:cxn modelId="{2B5BBB3D-926B-4319-8A66-9309C5B55B2B}" type="presParOf" srcId="{3BAC7FDE-A9D9-48DE-86E9-86FC0AF61AE8}" destId="{624FA5EA-DB5D-4194-9738-DAE86B7E3A68}" srcOrd="0" destOrd="0" presId="urn:microsoft.com/office/officeart/2005/8/layout/hierarchy1"/>
    <dgm:cxn modelId="{B10E7912-04B8-497E-9285-431E651DC815}" type="presParOf" srcId="{3BAC7FDE-A9D9-48DE-86E9-86FC0AF61AE8}" destId="{7D733DCB-5C55-4965-BED4-5FB3277B6B06}" srcOrd="1" destOrd="0" presId="urn:microsoft.com/office/officeart/2005/8/layout/hierarchy1"/>
    <dgm:cxn modelId="{07703E78-CB4D-4B67-8730-90E385CD7450}" type="presParOf" srcId="{C4CA67AE-E64A-42CD-9222-601A6686DFFB}" destId="{1DD134D0-FBF8-4B7F-8E89-01BB02002D56}" srcOrd="1" destOrd="0" presId="urn:microsoft.com/office/officeart/2005/8/layout/hierarchy1"/>
    <dgm:cxn modelId="{7B2126A6-52E3-42C0-96CB-6CCCF6A6A130}" type="presParOf" srcId="{DA540934-7A47-4FA1-B927-F62D95E0D1BE}" destId="{2988A6C2-3AB9-4D40-84B9-0A5EA57A5FC6}" srcOrd="4" destOrd="0" presId="urn:microsoft.com/office/officeart/2005/8/layout/hierarchy1"/>
    <dgm:cxn modelId="{24C44A6D-6CEE-4A23-9AEC-D0DC5919DF18}" type="presParOf" srcId="{DA540934-7A47-4FA1-B927-F62D95E0D1BE}" destId="{5FF2D4BD-DDD1-4403-BC06-2AB223D4F28F}" srcOrd="5" destOrd="0" presId="urn:microsoft.com/office/officeart/2005/8/layout/hierarchy1"/>
    <dgm:cxn modelId="{412F01F3-8314-4954-BEDE-1659337AFCBB}" type="presParOf" srcId="{5FF2D4BD-DDD1-4403-BC06-2AB223D4F28F}" destId="{E405E4BD-2CE3-4759-8289-0F2F318E3A27}" srcOrd="0" destOrd="0" presId="urn:microsoft.com/office/officeart/2005/8/layout/hierarchy1"/>
    <dgm:cxn modelId="{DE8A9F86-9D96-49AD-9E44-8D821428BA7E}" type="presParOf" srcId="{E405E4BD-2CE3-4759-8289-0F2F318E3A27}" destId="{C8D36DAA-7356-4C9D-B1C1-C64495F0F886}" srcOrd="0" destOrd="0" presId="urn:microsoft.com/office/officeart/2005/8/layout/hierarchy1"/>
    <dgm:cxn modelId="{380A715D-44D9-4FE6-A6E9-D2A6E354CD01}" type="presParOf" srcId="{E405E4BD-2CE3-4759-8289-0F2F318E3A27}" destId="{55BF5199-31E9-41A6-905B-5DB7E47449F6}" srcOrd="1" destOrd="0" presId="urn:microsoft.com/office/officeart/2005/8/layout/hierarchy1"/>
    <dgm:cxn modelId="{B0069767-F554-4C8F-AA8F-5422B9C70BDD}" type="presParOf" srcId="{5FF2D4BD-DDD1-4403-BC06-2AB223D4F28F}" destId="{6F9BBC77-CC80-46BC-882A-B25619E7E12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D3E113-A100-40DB-9EED-7E65EED55118}">
      <dsp:nvSpPr>
        <dsp:cNvPr id="0" name=""/>
        <dsp:cNvSpPr/>
      </dsp:nvSpPr>
      <dsp:spPr>
        <a:xfrm>
          <a:off x="4888705" y="1008076"/>
          <a:ext cx="3949473" cy="498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280"/>
              </a:lnTo>
              <a:lnTo>
                <a:pt x="3949473" y="325280"/>
              </a:lnTo>
              <a:lnTo>
                <a:pt x="3949473" y="4984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28985A-F26F-44B4-82CF-6853E2735FD2}">
      <dsp:nvSpPr>
        <dsp:cNvPr id="0" name=""/>
        <dsp:cNvSpPr/>
      </dsp:nvSpPr>
      <dsp:spPr>
        <a:xfrm>
          <a:off x="4888705" y="1008076"/>
          <a:ext cx="1566769" cy="498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280"/>
              </a:lnTo>
              <a:lnTo>
                <a:pt x="1566769" y="325280"/>
              </a:lnTo>
              <a:lnTo>
                <a:pt x="1566769" y="498448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9603E7-DF48-40B6-8B56-C9BC4BA41806}">
      <dsp:nvSpPr>
        <dsp:cNvPr id="0" name=""/>
        <dsp:cNvSpPr/>
      </dsp:nvSpPr>
      <dsp:spPr>
        <a:xfrm>
          <a:off x="3839774" y="1008076"/>
          <a:ext cx="1048931" cy="498448"/>
        </a:xfrm>
        <a:custGeom>
          <a:avLst/>
          <a:gdLst/>
          <a:ahLst/>
          <a:cxnLst/>
          <a:rect l="0" t="0" r="0" b="0"/>
          <a:pathLst>
            <a:path>
              <a:moveTo>
                <a:pt x="1048931" y="0"/>
              </a:moveTo>
              <a:lnTo>
                <a:pt x="1048931" y="325280"/>
              </a:lnTo>
              <a:lnTo>
                <a:pt x="0" y="325280"/>
              </a:lnTo>
              <a:lnTo>
                <a:pt x="0" y="498448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122080-A28B-486C-8DDC-C7CA130A97E8}">
      <dsp:nvSpPr>
        <dsp:cNvPr id="0" name=""/>
        <dsp:cNvSpPr/>
      </dsp:nvSpPr>
      <dsp:spPr>
        <a:xfrm>
          <a:off x="1130665" y="1008076"/>
          <a:ext cx="3758040" cy="498448"/>
        </a:xfrm>
        <a:custGeom>
          <a:avLst/>
          <a:gdLst/>
          <a:ahLst/>
          <a:cxnLst/>
          <a:rect l="0" t="0" r="0" b="0"/>
          <a:pathLst>
            <a:path>
              <a:moveTo>
                <a:pt x="3758040" y="0"/>
              </a:moveTo>
              <a:lnTo>
                <a:pt x="3758040" y="325280"/>
              </a:lnTo>
              <a:lnTo>
                <a:pt x="0" y="325280"/>
              </a:lnTo>
              <a:lnTo>
                <a:pt x="0" y="498448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D28DA5-9A95-404B-A970-5735B68462AA}">
      <dsp:nvSpPr>
        <dsp:cNvPr id="0" name=""/>
        <dsp:cNvSpPr/>
      </dsp:nvSpPr>
      <dsp:spPr>
        <a:xfrm>
          <a:off x="2764508" y="237219"/>
          <a:ext cx="4248393" cy="7708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3DE113-B2E2-4835-8368-FD5DED1818A9}">
      <dsp:nvSpPr>
        <dsp:cNvPr id="0" name=""/>
        <dsp:cNvSpPr/>
      </dsp:nvSpPr>
      <dsp:spPr>
        <a:xfrm>
          <a:off x="2972206" y="434532"/>
          <a:ext cx="4248393" cy="7708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Иностранные агенты</a:t>
          </a:r>
        </a:p>
      </dsp:txBody>
      <dsp:txXfrm>
        <a:off x="2994784" y="457110"/>
        <a:ext cx="4203237" cy="725701"/>
      </dsp:txXfrm>
    </dsp:sp>
    <dsp:sp modelId="{F21D2F1D-1E71-46E0-9BAB-538EBD1DC184}">
      <dsp:nvSpPr>
        <dsp:cNvPr id="0" name=""/>
        <dsp:cNvSpPr/>
      </dsp:nvSpPr>
      <dsp:spPr>
        <a:xfrm>
          <a:off x="4590" y="1506525"/>
          <a:ext cx="2252149" cy="11869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067F43-9D9F-41AB-9F03-3533F9C33CBC}">
      <dsp:nvSpPr>
        <dsp:cNvPr id="0" name=""/>
        <dsp:cNvSpPr/>
      </dsp:nvSpPr>
      <dsp:spPr>
        <a:xfrm>
          <a:off x="212288" y="1703839"/>
          <a:ext cx="2252149" cy="11869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Некоммерческие</a:t>
          </a:r>
          <a:r>
            <a:rPr lang="ru-RU" sz="1800" b="1" kern="1200" baseline="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организации (НКО)</a:t>
          </a:r>
          <a:endParaRPr lang="ru-RU" sz="1800" b="1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247054" y="1738605"/>
        <a:ext cx="2182617" cy="1117462"/>
      </dsp:txXfrm>
    </dsp:sp>
    <dsp:sp modelId="{624FA5EA-DB5D-4194-9738-DAE86B7E3A68}">
      <dsp:nvSpPr>
        <dsp:cNvPr id="0" name=""/>
        <dsp:cNvSpPr/>
      </dsp:nvSpPr>
      <dsp:spPr>
        <a:xfrm>
          <a:off x="2672136" y="1506525"/>
          <a:ext cx="2335276" cy="11869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733DCB-5C55-4965-BED4-5FB3277B6B06}">
      <dsp:nvSpPr>
        <dsp:cNvPr id="0" name=""/>
        <dsp:cNvSpPr/>
      </dsp:nvSpPr>
      <dsp:spPr>
        <a:xfrm>
          <a:off x="2879834" y="1703839"/>
          <a:ext cx="2335276" cy="11869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Общественные</a:t>
          </a:r>
          <a:r>
            <a:rPr lang="ru-RU" sz="1800" b="1" kern="1200" baseline="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объединения</a:t>
          </a:r>
          <a:endParaRPr lang="ru-RU" sz="1800" b="1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2914600" y="1738605"/>
        <a:ext cx="2265744" cy="1117462"/>
      </dsp:txXfrm>
    </dsp:sp>
    <dsp:sp modelId="{F3BCCED9-74D9-44C4-B7C0-B6EE9EB205FD}">
      <dsp:nvSpPr>
        <dsp:cNvPr id="0" name=""/>
        <dsp:cNvSpPr/>
      </dsp:nvSpPr>
      <dsp:spPr>
        <a:xfrm>
          <a:off x="5422808" y="1506525"/>
          <a:ext cx="2065332" cy="11869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A44B2A-0F97-4A2C-8A53-6C2228559231}">
      <dsp:nvSpPr>
        <dsp:cNvPr id="0" name=""/>
        <dsp:cNvSpPr/>
      </dsp:nvSpPr>
      <dsp:spPr>
        <a:xfrm>
          <a:off x="5630506" y="1703839"/>
          <a:ext cx="2065332" cy="11869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Физические </a:t>
          </a:r>
          <a:r>
            <a:rPr lang="ru-RU" sz="1800" b="1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лица</a:t>
          </a:r>
        </a:p>
      </dsp:txBody>
      <dsp:txXfrm>
        <a:off x="5665272" y="1738605"/>
        <a:ext cx="1995800" cy="1117462"/>
      </dsp:txXfrm>
    </dsp:sp>
    <dsp:sp modelId="{98687105-79F0-457C-BBE1-5B642BC336B4}">
      <dsp:nvSpPr>
        <dsp:cNvPr id="0" name=""/>
        <dsp:cNvSpPr/>
      </dsp:nvSpPr>
      <dsp:spPr>
        <a:xfrm>
          <a:off x="7903537" y="1506525"/>
          <a:ext cx="1869282" cy="12724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BD540A-F159-4185-A250-4B4DB2A493A6}">
      <dsp:nvSpPr>
        <dsp:cNvPr id="0" name=""/>
        <dsp:cNvSpPr/>
      </dsp:nvSpPr>
      <dsp:spPr>
        <a:xfrm>
          <a:off x="8111235" y="1703839"/>
          <a:ext cx="1869282" cy="1272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Иностранные средства массовой информации (</a:t>
          </a:r>
          <a:r>
            <a:rPr lang="ru-RU" sz="1600" b="1" kern="1200" dirty="0" err="1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Ино</a:t>
          </a:r>
          <a:r>
            <a:rPr lang="ru-RU" sz="1600" b="1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-СМИ)</a:t>
          </a:r>
        </a:p>
      </dsp:txBody>
      <dsp:txXfrm>
        <a:off x="8148505" y="1741109"/>
        <a:ext cx="1794742" cy="11979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547" cy="49943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2" y="1"/>
            <a:ext cx="2972547" cy="49943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AAA67B99-EF47-4F37-B12C-946A1306FB06}" type="datetimeFigureOut">
              <a:rPr lang="ru-RU" smtClean="0"/>
              <a:pPr/>
              <a:t>11.08.2021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0" y="4787544"/>
            <a:ext cx="5487041" cy="3915924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844"/>
            <a:ext cx="2972547" cy="49943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2" y="9447844"/>
            <a:ext cx="2972547" cy="49943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C2488DBA-FE35-4218-9EFA-ECC2C21E3D3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59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88DBA-FE35-4218-9EFA-ECC2C21E3D3A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6973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88DBA-FE35-4218-9EFA-ECC2C21E3D3A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087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88DBA-FE35-4218-9EFA-ECC2C21E3D3A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874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88DBA-FE35-4218-9EFA-ECC2C21E3D3A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93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88DBA-FE35-4218-9EFA-ECC2C21E3D3A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442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88DBA-FE35-4218-9EFA-ECC2C21E3D3A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286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88DBA-FE35-4218-9EFA-ECC2C21E3D3A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443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88DBA-FE35-4218-9EFA-ECC2C21E3D3A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409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88DBA-FE35-4218-9EFA-ECC2C21E3D3A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318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88DBA-FE35-4218-9EFA-ECC2C21E3D3A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870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88DBA-FE35-4218-9EFA-ECC2C21E3D3A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49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88DBA-FE35-4218-9EFA-ECC2C21E3D3A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15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88DBA-FE35-4218-9EFA-ECC2C21E3D3A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403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2388803-95CA-45AB-8978-6A6C1C650ACD}" type="datetimeFigureOut">
              <a:rPr lang="ru-RU" smtClean="0"/>
              <a:pPr/>
              <a:t>11.08.2021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FB40-2DBF-42A3-9BC7-84A8C2000447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810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8803-95CA-45AB-8978-6A6C1C650ACD}" type="datetimeFigureOut">
              <a:rPr lang="ru-RU" smtClean="0"/>
              <a:pPr/>
              <a:t>11.08.2021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FB40-2DBF-42A3-9BC7-84A8C200044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3940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8803-95CA-45AB-8978-6A6C1C650ACD}" type="datetimeFigureOut">
              <a:rPr lang="ru-RU" smtClean="0"/>
              <a:pPr/>
              <a:t>11.08.2021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FB40-2DBF-42A3-9BC7-84A8C2000447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629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8803-95CA-45AB-8978-6A6C1C650A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FB40-2DBF-42A3-9BC7-84A8C20004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025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8803-95CA-45AB-8978-6A6C1C650A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FB40-2DBF-42A3-9BC7-84A8C20004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817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8803-95CA-45AB-8978-6A6C1C650A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FB40-2DBF-42A3-9BC7-84A8C20004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788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8803-95CA-45AB-8978-6A6C1C650A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FB40-2DBF-42A3-9BC7-84A8C20004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280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8803-95CA-45AB-8978-6A6C1C650A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FB40-2DBF-42A3-9BC7-84A8C20004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24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8803-95CA-45AB-8978-6A6C1C650A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FB40-2DBF-42A3-9BC7-84A8C20004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261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8803-95CA-45AB-8978-6A6C1C650A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FB40-2DBF-42A3-9BC7-84A8C20004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033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8803-95CA-45AB-8978-6A6C1C650A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FB40-2DBF-42A3-9BC7-84A8C20004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88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8803-95CA-45AB-8978-6A6C1C650ACD}" type="datetimeFigureOut">
              <a:rPr lang="ru-RU" smtClean="0"/>
              <a:pPr/>
              <a:t>11.08.2021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FB40-2DBF-42A3-9BC7-84A8C200044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9785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8803-95CA-45AB-8978-6A6C1C650A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FB40-2DBF-42A3-9BC7-84A8C20004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738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8803-95CA-45AB-8978-6A6C1C650A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FB40-2DBF-42A3-9BC7-84A8C20004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2734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8803-95CA-45AB-8978-6A6C1C650A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FB40-2DBF-42A3-9BC7-84A8C20004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82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8803-95CA-45AB-8978-6A6C1C650ACD}" type="datetimeFigureOut">
              <a:rPr lang="ru-RU" smtClean="0"/>
              <a:pPr/>
              <a:t>11.08.2021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FB40-2DBF-42A3-9BC7-84A8C2000447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30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8803-95CA-45AB-8978-6A6C1C650ACD}" type="datetimeFigureOut">
              <a:rPr lang="ru-RU" smtClean="0"/>
              <a:pPr/>
              <a:t>11.08.2021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FB40-2DBF-42A3-9BC7-84A8C200044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75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8803-95CA-45AB-8978-6A6C1C650ACD}" type="datetimeFigureOut">
              <a:rPr lang="ru-RU" smtClean="0"/>
              <a:pPr/>
              <a:t>11.08.2021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FB40-2DBF-42A3-9BC7-84A8C200044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821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8803-95CA-45AB-8978-6A6C1C650ACD}" type="datetimeFigureOut">
              <a:rPr lang="ru-RU" smtClean="0"/>
              <a:pPr/>
              <a:t>11.08.2021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FB40-2DBF-42A3-9BC7-84A8C200044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039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8803-95CA-45AB-8978-6A6C1C650ACD}" type="datetimeFigureOut">
              <a:rPr lang="ru-RU" smtClean="0"/>
              <a:pPr/>
              <a:t>11.08.2021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FB40-2DBF-42A3-9BC7-84A8C200044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102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8803-95CA-45AB-8978-6A6C1C650ACD}" type="datetimeFigureOut">
              <a:rPr lang="ru-RU" smtClean="0"/>
              <a:pPr/>
              <a:t>11.08.2021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FB40-2DBF-42A3-9BC7-84A8C200044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4552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8803-95CA-45AB-8978-6A6C1C650ACD}" type="datetimeFigureOut">
              <a:rPr lang="ru-RU" smtClean="0"/>
              <a:pPr/>
              <a:t>11.08.2021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FB40-2DBF-42A3-9BC7-84A8C2000447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883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2388803-95CA-45AB-8978-6A6C1C650ACD}" type="datetimeFigureOut">
              <a:rPr lang="ru-RU" smtClean="0"/>
              <a:pPr/>
              <a:t>11.08.2021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5ACFB40-2DBF-42A3-9BC7-84A8C2000447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526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88803-95CA-45AB-8978-6A6C1C650A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CFB40-2DBF-42A3-9BC7-84A8C20004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16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7"/>
            <a:ext cx="12192000" cy="6856173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93936" y="778895"/>
            <a:ext cx="10186534" cy="51208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BatangChe" panose="02030609000101010101" pitchFamily="49" charset="-127"/>
            </a:endParaRPr>
          </a:p>
          <a:p>
            <a:pPr algn="ctr"/>
            <a:endParaRPr lang="ru-RU" sz="4000" b="1" dirty="0" smtClean="0">
              <a:latin typeface="Times New Roman" panose="02020603050405020304" pitchFamily="18" charset="0"/>
              <a:ea typeface="BatangChe" panose="02030609000101010101" pitchFamily="49" charset="-127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latin typeface="+mn-lt"/>
                <a:ea typeface="BatangChe" panose="02030609000101010101" pitchFamily="49" charset="-127"/>
                <a:cs typeface="Times New Roman" panose="02020603050405020304" pitchFamily="18" charset="0"/>
              </a:rPr>
              <a:t>Обзор типовых нарушений, выявленных   по результатам проведения государственного контроля в 2020 году </a:t>
            </a:r>
            <a:br>
              <a:rPr lang="ru-RU" sz="4000" b="1" dirty="0" smtClean="0">
                <a:latin typeface="+mn-lt"/>
                <a:ea typeface="BatangChe" panose="02030609000101010101" pitchFamily="49" charset="-127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+mn-lt"/>
                <a:ea typeface="BatangChe" panose="02030609000101010101" pitchFamily="49" charset="-127"/>
                <a:cs typeface="Times New Roman" panose="02020603050405020304" pitchFamily="18" charset="0"/>
              </a:rPr>
              <a:t>и первом полугодии 2021 года</a:t>
            </a:r>
          </a:p>
          <a:p>
            <a:pPr algn="ctr"/>
            <a:endParaRPr lang="ru-RU" sz="4000" b="1" dirty="0" smtClean="0">
              <a:latin typeface="+mn-lt"/>
              <a:ea typeface="BatangChe" panose="02030609000101010101" pitchFamily="49" charset="-127"/>
              <a:cs typeface="Times New Roman" panose="02020603050405020304" pitchFamily="18" charset="0"/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4000" b="1" dirty="0" smtClean="0">
                <a:latin typeface="+mn-lt"/>
                <a:ea typeface="BatangChe" panose="02030609000101010101" pitchFamily="49" charset="-127"/>
                <a:cs typeface="Times New Roman" panose="02020603050405020304" pitchFamily="18" charset="0"/>
              </a:rPr>
              <a:t>Соблюдение требований законодательства  в сфере СМИ</a:t>
            </a:r>
          </a:p>
          <a:p>
            <a:pPr algn="ctr"/>
            <a:endParaRPr lang="ru-RU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BatangChe" panose="02030609000101010101" pitchFamily="49" charset="-127"/>
            </a:endParaRPr>
          </a:p>
        </p:txBody>
      </p:sp>
      <p:pic>
        <p:nvPicPr>
          <p:cNvPr id="7" name="im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715" y="467349"/>
            <a:ext cx="1461829" cy="17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881816" y="6005384"/>
            <a:ext cx="61013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Управление Роскомнадзора по Белгородской области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август, 2021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6" y="45569"/>
            <a:ext cx="949952" cy="84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4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776" y="0"/>
            <a:ext cx="12188389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6" y="1"/>
            <a:ext cx="1266603" cy="11247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2250" y="413427"/>
            <a:ext cx="6447501" cy="73805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+mn-lt"/>
                <a:cs typeface="Times New Roman" panose="02020603050405020304" pitchFamily="18" charset="0"/>
              </a:rPr>
              <a:t>Законодательная база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95753" y="2334715"/>
            <a:ext cx="1348857" cy="11202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07435" y="1606579"/>
            <a:ext cx="101771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algn="ctr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Федеральный закон от 27 декабря 1991 г. № 2124-</a:t>
            </a:r>
            <a:r>
              <a:rPr lang="en-US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I</a:t>
            </a:r>
            <a:r>
              <a:rPr lang="ru-RU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 «О средствах массовой информации»;</a:t>
            </a:r>
          </a:p>
          <a:p>
            <a:pPr marL="457189" indent="-457189" algn="ctr">
              <a:buFont typeface="Wingdings" panose="05000000000000000000" pitchFamily="2" charset="2"/>
              <a:buChar char="ü"/>
            </a:pPr>
            <a:endParaRPr lang="ru-RU" sz="24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457189" indent="-457189" algn="ctr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Федеральный закон от 12 января 1996 г. № 7-ФЗ «О некоммерческих организациях</a:t>
            </a:r>
            <a:r>
              <a:rPr lang="ru-RU" sz="2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»;</a:t>
            </a:r>
          </a:p>
          <a:p>
            <a:pPr marL="457189" indent="-457189" algn="ctr">
              <a:buFont typeface="Wingdings" panose="05000000000000000000" pitchFamily="2" charset="2"/>
              <a:buChar char="ü"/>
            </a:pPr>
            <a:endParaRPr lang="ru-RU" sz="24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143996" indent="-342891" algn="ctr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Кодекс Российской Федерации об административных правонарушениях» от 30.12.2001 № </a:t>
            </a:r>
            <a:r>
              <a:rPr lang="ru-RU" sz="2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195-ФЗ.</a:t>
            </a:r>
            <a:endParaRPr lang="ru-RU" sz="24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7F9F4BA8-E9C9-4647-BE11-281C2146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imag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715" y="467349"/>
            <a:ext cx="1461829" cy="17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57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6" y="0"/>
            <a:ext cx="1218838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0428" y="68627"/>
            <a:ext cx="7211144" cy="86895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+mn-lt"/>
                <a:cs typeface="Times New Roman" panose="02020603050405020304" pitchFamily="18" charset="0"/>
              </a:rPr>
              <a:t>Основные понятия</a:t>
            </a: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1315958" y="3140969"/>
          <a:ext cx="9985109" cy="3168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Объект 2"/>
          <p:cNvSpPr txBox="1">
            <a:spLocks/>
          </p:cNvSpPr>
          <p:nvPr/>
        </p:nvSpPr>
        <p:spPr>
          <a:xfrm>
            <a:off x="1679509" y="1174173"/>
            <a:ext cx="921702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Иностранный агент – лицо, получающее финансирование или имущество от иностранных организаций или граждан, участвующее </a:t>
            </a:r>
            <a:r>
              <a:rPr lang="ru-RU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в политической деятельности в Российской </a:t>
            </a:r>
            <a:r>
              <a:rPr lang="ru-RU" sz="2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Федерации </a:t>
            </a:r>
            <a:r>
              <a:rPr lang="ru-RU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и действующее в интересах иностранных государств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D7D3ABB8-F71C-4D67-A74F-68ECDBB8D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6" y="1"/>
            <a:ext cx="1266603" cy="1124745"/>
          </a:xfrm>
          <a:prstGeom prst="rect">
            <a:avLst/>
          </a:prstGeom>
        </p:spPr>
      </p:pic>
      <p:pic>
        <p:nvPicPr>
          <p:cNvPr id="10" name="imag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715" y="467349"/>
            <a:ext cx="1461829" cy="17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98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6" y="0"/>
            <a:ext cx="1218838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7595" y="194239"/>
            <a:ext cx="7392821" cy="93730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+mn-lt"/>
                <a:cs typeface="Times New Roman" panose="02020603050405020304" pitchFamily="18" charset="0"/>
              </a:rPr>
              <a:t>НКО, выполняющие функции иностранного агента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160715" y="1663908"/>
            <a:ext cx="10411691" cy="3507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800" b="1" dirty="0">
                <a:solidFill>
                  <a:prstClr val="black"/>
                </a:solidFill>
                <a:cs typeface="Times New Roman" panose="02020603050405020304" pitchFamily="18" charset="0"/>
              </a:rPr>
              <a:t>Некоммерческая организация, выполняющая функции иностранного агента – некоммерческая организация, получающая денежные средства или иное имущество от иностранных государств и участвующая, в интересах иностранных источников, в политической деятельности на территории Российской Федерации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0247F0BE-11BB-40B0-BE2D-6B8C20322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6" y="1"/>
            <a:ext cx="1266603" cy="1124745"/>
          </a:xfrm>
          <a:prstGeom prst="rect">
            <a:avLst/>
          </a:prstGeom>
        </p:spPr>
      </p:pic>
      <p:pic>
        <p:nvPicPr>
          <p:cNvPr id="10" name="ima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715" y="467349"/>
            <a:ext cx="1461829" cy="17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66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6" y="0"/>
            <a:ext cx="1218838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7595" y="194239"/>
            <a:ext cx="7392821" cy="93730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+mn-lt"/>
                <a:cs typeface="Times New Roman" panose="02020603050405020304" pitchFamily="18" charset="0"/>
              </a:rPr>
              <a:t>Реестр НКО, выполняющих функции иностранного агента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981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4F81BD"/>
                </a:solidFill>
                <a:latin typeface="Arial Narrow" panose="020B0606020202030204" pitchFamily="34" charset="0"/>
              </a:rPr>
              <a:t>Текст слайда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3" r="3983" b="5782"/>
          <a:stretch/>
        </p:blipFill>
        <p:spPr bwMode="auto">
          <a:xfrm>
            <a:off x="1415819" y="1600203"/>
            <a:ext cx="9456373" cy="46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D0A15B59-8F34-4BAB-AC3F-455C8FD20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6" y="1"/>
            <a:ext cx="1266603" cy="1124745"/>
          </a:xfrm>
          <a:prstGeom prst="rect">
            <a:avLst/>
          </a:prstGeom>
        </p:spPr>
      </p:pic>
      <p:pic>
        <p:nvPicPr>
          <p:cNvPr id="10" name="imag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715" y="467349"/>
            <a:ext cx="1461829" cy="17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19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6" y="0"/>
            <a:ext cx="1218838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7179" y="179708"/>
            <a:ext cx="7392821" cy="93730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+mn-lt"/>
                <a:cs typeface="Times New Roman" panose="02020603050405020304" pitchFamily="18" charset="0"/>
              </a:rPr>
              <a:t>Иностранные СМИ, выполняющие функции иностранного агента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122298" y="1364105"/>
            <a:ext cx="10315198" cy="2218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Иностранные средства массовой информации, выполняющие функции иностранного агента – иностранные средства массовой информации, которые получают денежные средства или иное имущество от иностранных государств, их государственных органов, международных и иностранных организаций, иностранных граждан, лиц без гражданства либо уполномоченных ими лиц или от российских юридических лиц, получающих денежные средства или иное имущество от указанных источников</a:t>
            </a:r>
          </a:p>
        </p:txBody>
      </p:sp>
      <p:graphicFrame>
        <p:nvGraphicFramePr>
          <p:cNvPr id="8" name="Схема 7"/>
          <p:cNvGraphicFramePr/>
          <p:nvPr>
            <p:extLst/>
          </p:nvPr>
        </p:nvGraphicFramePr>
        <p:xfrm>
          <a:off x="1469036" y="3582648"/>
          <a:ext cx="9218951" cy="263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210D0FB1-4863-4925-BDEC-6D3ECC26D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6" y="1"/>
            <a:ext cx="1266603" cy="1124745"/>
          </a:xfrm>
          <a:prstGeom prst="rect">
            <a:avLst/>
          </a:prstGeom>
        </p:spPr>
      </p:pic>
      <p:pic>
        <p:nvPicPr>
          <p:cNvPr id="10" name="imag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297" y="476383"/>
            <a:ext cx="1461829" cy="17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18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6" y="0"/>
            <a:ext cx="1218838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3397" y="187237"/>
            <a:ext cx="9253125" cy="106098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+mn-lt"/>
                <a:cs typeface="Times New Roman" panose="02020603050405020304" pitchFamily="18" charset="0"/>
              </a:rPr>
              <a:t>Реестр иностранных СМИ, выполняющих функции иностранного агента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981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4F81BD"/>
                </a:solidFill>
                <a:latin typeface="Arial Narrow" panose="020B0606020202030204" pitchFamily="34" charset="0"/>
              </a:rPr>
              <a:t>Текст слайда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8" t="9328" r="8715" b="6250"/>
          <a:stretch/>
        </p:blipFill>
        <p:spPr bwMode="auto">
          <a:xfrm>
            <a:off x="1981200" y="1435454"/>
            <a:ext cx="9516256" cy="515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401EA770-599B-434F-9253-9F2CCB49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6" y="1"/>
            <a:ext cx="1266603" cy="1124745"/>
          </a:xfrm>
          <a:prstGeom prst="rect">
            <a:avLst/>
          </a:prstGeom>
        </p:spPr>
      </p:pic>
      <p:pic>
        <p:nvPicPr>
          <p:cNvPr id="9" name="imag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715" y="467349"/>
            <a:ext cx="1461829" cy="17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97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6" y="0"/>
            <a:ext cx="1218838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7736" y="639329"/>
            <a:ext cx="7972417" cy="74008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+mn-lt"/>
                <a:cs typeface="Times New Roman" panose="02020603050405020304" pitchFamily="18" charset="0"/>
              </a:rPr>
              <a:t>Соблюдение маркировки в части распространения сообщений и материалов иностранных агентов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891629" y="1829271"/>
            <a:ext cx="4018353" cy="4525963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ru-RU" sz="213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213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213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213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213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«Наименование иностранного агента»</a:t>
            </a:r>
            <a:endParaRPr lang="ru-RU" sz="28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270106" y="1832833"/>
            <a:ext cx="4120047" cy="4525963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ru-RU" sz="213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213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«Наименование иностранного агента»*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2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*«Наименование иностранного агента» </a:t>
            </a:r>
            <a:r>
              <a:rPr lang="ru-RU" sz="2000" b="1" dirty="0">
                <a:solidFill>
                  <a:srgbClr val="00B050"/>
                </a:solidFill>
                <a:cs typeface="Times New Roman" panose="02020603050405020304" pitchFamily="18" charset="0"/>
              </a:rPr>
              <a:t>включен в реестр НКО/общественных объединений/ </a:t>
            </a:r>
            <a:r>
              <a:rPr lang="ru-RU" sz="20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физ.лиц</a:t>
            </a:r>
            <a:r>
              <a:rPr lang="ru-RU" sz="2000" b="1" dirty="0">
                <a:solidFill>
                  <a:srgbClr val="00B050"/>
                </a:solidFill>
                <a:cs typeface="Times New Roman" panose="02020603050405020304" pitchFamily="18" charset="0"/>
              </a:rPr>
              <a:t>/иностранных СМИ, выполняющих функции иностранного агента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91629" y="6356351"/>
            <a:ext cx="401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Маркировка</a:t>
            </a:r>
            <a:r>
              <a:rPr lang="ru-RU" sz="24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отсутствует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70105" y="6355234"/>
            <a:ext cx="4120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Маркировка</a:t>
            </a:r>
            <a:r>
              <a:rPr lang="ru-RU" sz="2400" b="1" dirty="0">
                <a:solidFill>
                  <a:srgbClr val="1F497D"/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B050"/>
                </a:solidFill>
                <a:cs typeface="Times New Roman" panose="02020603050405020304" pitchFamily="18" charset="0"/>
              </a:rPr>
              <a:t>присутствует</a:t>
            </a:r>
          </a:p>
        </p:txBody>
      </p:sp>
      <p:sp>
        <p:nvSpPr>
          <p:cNvPr id="10" name="Знак запрета 9"/>
          <p:cNvSpPr/>
          <p:nvPr/>
        </p:nvSpPr>
        <p:spPr>
          <a:xfrm>
            <a:off x="1834585" y="1778449"/>
            <a:ext cx="648072" cy="648072"/>
          </a:xfrm>
          <a:prstGeom prst="noSmoking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>
            <a:off x="6198130" y="1805743"/>
            <a:ext cx="680342" cy="664501"/>
          </a:xfrm>
          <a:prstGeom prst="donu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Половина рамки 11"/>
          <p:cNvSpPr/>
          <p:nvPr/>
        </p:nvSpPr>
        <p:spPr>
          <a:xfrm rot="12749171">
            <a:off x="6384319" y="1581827"/>
            <a:ext cx="343443" cy="667239"/>
          </a:xfrm>
          <a:prstGeom prst="halfFram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3D80E589-C15F-4068-AE79-3B1726378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6" y="1"/>
            <a:ext cx="1266603" cy="1124745"/>
          </a:xfrm>
          <a:prstGeom prst="rect">
            <a:avLst/>
          </a:prstGeom>
        </p:spPr>
      </p:pic>
      <p:pic>
        <p:nvPicPr>
          <p:cNvPr id="15" name="ima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715" y="467349"/>
            <a:ext cx="1461829" cy="17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73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6" y="0"/>
            <a:ext cx="1218838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3476" y="199292"/>
            <a:ext cx="8607404" cy="111405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+mn-lt"/>
                <a:cs typeface="Times New Roman" panose="02020603050405020304" pitchFamily="18" charset="0"/>
              </a:rPr>
              <a:t>Соблюдение маркировки в части распространения сообщений и материалов самими СМИ-</a:t>
            </a:r>
            <a:r>
              <a:rPr lang="ru-RU" sz="3200" b="1" dirty="0" err="1">
                <a:latin typeface="+mn-lt"/>
                <a:cs typeface="Times New Roman" panose="02020603050405020304" pitchFamily="18" charset="0"/>
              </a:rPr>
              <a:t>иноагентами</a:t>
            </a:r>
            <a:endParaRPr lang="ru-RU" sz="32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 rot="16200000">
            <a:off x="4884586" y="2826187"/>
            <a:ext cx="2326820" cy="1824200"/>
          </a:xfrm>
          <a:prstGeom prst="triangle">
            <a:avLst/>
          </a:prstGeom>
          <a:solidFill>
            <a:schemeClr val="bg1"/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960096" y="1591336"/>
            <a:ext cx="3970784" cy="4525963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3733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rgbClr val="1F497D"/>
                </a:solidFill>
                <a:cs typeface="Times New Roman" panose="02020603050405020304" pitchFamily="18" charset="0"/>
              </a:rPr>
              <a:t>Форма указания: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Данное сообщение (материал) создано и (или) распространено иностранным средством массовой информации, выполняющим функции иностранного агента, и (или) российским юридическим лицом, выполняющим функции иностранного агента</a:t>
            </a:r>
          </a:p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213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3D80E589-C15F-4068-AE79-3B1726378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921" y="1686606"/>
            <a:ext cx="372580" cy="42700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Равнобедренный треугольник 16"/>
          <p:cNvSpPr/>
          <p:nvPr/>
        </p:nvSpPr>
        <p:spPr>
          <a:xfrm rot="16200000">
            <a:off x="4944075" y="2764648"/>
            <a:ext cx="2458892" cy="1957192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6" y="1"/>
            <a:ext cx="1266603" cy="1124745"/>
          </a:xfrm>
          <a:prstGeom prst="rect">
            <a:avLst/>
          </a:prstGeom>
        </p:spPr>
      </p:pic>
      <p:pic>
        <p:nvPicPr>
          <p:cNvPr id="12" name="imag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715" y="467349"/>
            <a:ext cx="1461829" cy="17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1364104" y="1591336"/>
            <a:ext cx="3771791" cy="4525963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105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200" dirty="0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СЛУЖБА ПО НАДЗОРУ В СФЕРЕ СВЯЗИ, ИНФОРМАЦИОННЫХ ТЕХНОЛОГИЙ И МАССОВЫХ КОММУНИКАЦИЙ (РОСКОМНАДЗОР)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800" b="1" u="sng" dirty="0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23.09.2020</a:t>
            </a:r>
            <a:r>
              <a:rPr lang="ru-RU" sz="1800" dirty="0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№ </a:t>
            </a:r>
            <a:r>
              <a:rPr lang="ru-RU" sz="1800" b="1" u="sng" dirty="0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400" dirty="0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14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формы указания на то, что сообщения и материалы иностранного средства массовой информации, выполняющего функции иностранного агента, и (или) российского юридического лица, выполняющего функции иностранного агента, распространяемые на территории Российской Федерации, созданы и (или) распространены указанными лицами, а также требований и порядка размещения такого указания</a:t>
            </a:r>
            <a:endParaRPr lang="ru-RU" sz="1400" u="sng" dirty="0" smtClean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1600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943" y="1649343"/>
            <a:ext cx="369115" cy="445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800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6" y="0"/>
            <a:ext cx="1218838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0400" y="222738"/>
            <a:ext cx="8174518" cy="1382059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+mn-lt"/>
                <a:cs typeface="Times New Roman" panose="02020603050405020304" pitchFamily="18" charset="0"/>
              </a:rPr>
              <a:t>Соблюдение маркировки в части распространения сообщений и материалов СМИ-</a:t>
            </a:r>
            <a:r>
              <a:rPr lang="ru-RU" sz="3200" b="1" dirty="0" err="1">
                <a:latin typeface="+mn-lt"/>
                <a:cs typeface="Times New Roman" panose="02020603050405020304" pitchFamily="18" charset="0"/>
              </a:rPr>
              <a:t>иноагентов</a:t>
            </a:r>
            <a:endParaRPr lang="ru-RU" sz="32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960096" y="1783357"/>
            <a:ext cx="3970784" cy="4525963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213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Средства массовой информации должны маркировать свои сообщения и материалы при цитировании или распространении сообщений и материалов иностранных средств массовой информации, выполняющих функции иностранного агента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sz="1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1800" b="1" dirty="0">
              <a:solidFill>
                <a:srgbClr val="1F497D"/>
              </a:solidFill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1F497D"/>
                </a:solidFill>
                <a:cs typeface="Times New Roman" panose="02020603050405020304" pitchFamily="18" charset="0"/>
              </a:rPr>
              <a:t>соблюдение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1F497D"/>
                </a:solidFill>
                <a:cs typeface="Times New Roman" panose="02020603050405020304" pitchFamily="18" charset="0"/>
              </a:rPr>
              <a:t>части 2.4 статьи 13.15 КоАП РФ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3D80E589-C15F-4068-AE79-3B1726378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 rot="16200000">
            <a:off x="5385085" y="2622073"/>
            <a:ext cx="712095" cy="224590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714" y="1672959"/>
            <a:ext cx="492153" cy="5942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237117" y="1783357"/>
            <a:ext cx="3898776" cy="4525963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ru-RU" sz="213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ФЕДЕРАЛЬНАЯ СЛУЖБА ПО НАДЗОРУ В СФЕРЕ СВЯЗИ, ИНФОРМАЦИОННЫХ ТЕХНОЛОГИЙ И МАССОВЫХ КОММУНИКАЦИЙ (РОСКОМНАДЗОР)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ПРИКАЗ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от </a:t>
            </a:r>
            <a:r>
              <a:rPr lang="ru-RU" sz="1400" b="1" u="sng" dirty="0">
                <a:solidFill>
                  <a:prstClr val="black"/>
                </a:solidFill>
                <a:cs typeface="Times New Roman" panose="02020603050405020304" pitchFamily="18" charset="0"/>
              </a:rPr>
              <a:t>23.09.2020</a:t>
            </a:r>
            <a:r>
              <a:rPr lang="ru-R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                                   № </a:t>
            </a:r>
            <a:r>
              <a:rPr lang="ru-RU" sz="1400" b="1" u="sng" dirty="0">
                <a:solidFill>
                  <a:prstClr val="black"/>
                </a:solidFill>
                <a:cs typeface="Times New Roman" panose="02020603050405020304" pitchFamily="18" charset="0"/>
              </a:rPr>
              <a:t>124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Об утверждении формы указания на то, что сообщения и материалы иностранного средства массовой информации, выполняющего функции иностранного агента, и (или) российского юридического лица, выполняющего функции иностранного агента, распространяемые на территории Российской Федерации, созданы и (или) распространены указанными лицами, а также требований и порядка размещения такого указания</a:t>
            </a:r>
            <a:endParaRPr lang="ru-RU" sz="1400" b="1" u="sng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2133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40150" y="198884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8753467" y="4499718"/>
            <a:ext cx="384043" cy="67207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6" y="1"/>
            <a:ext cx="1266603" cy="1124745"/>
          </a:xfrm>
          <a:prstGeom prst="rect">
            <a:avLst/>
          </a:prstGeom>
        </p:spPr>
      </p:pic>
      <p:pic>
        <p:nvPicPr>
          <p:cNvPr id="14" name="imag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715" y="467349"/>
            <a:ext cx="1461829" cy="17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66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776" y="1"/>
            <a:ext cx="1218838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0428" y="279658"/>
            <a:ext cx="7211144" cy="77294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Административная</a:t>
            </a:r>
            <a:r>
              <a:rPr lang="ru-RU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ответственность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775520" y="1892829"/>
            <a:ext cx="9121013" cy="4611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dirty="0">
                <a:solidFill>
                  <a:prstClr val="black"/>
                </a:solidFill>
                <a:cs typeface="Times New Roman" panose="02020603050405020304" pitchFamily="18" charset="0"/>
              </a:rPr>
              <a:t>за нарушение требований маркировки информации об иностранном агенте и его материалах предусмотрены </a:t>
            </a:r>
            <a:r>
              <a:rPr lang="ru-RU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штрафы</a:t>
            </a:r>
            <a:r>
              <a:rPr lang="ru-RU" sz="2000" dirty="0">
                <a:solidFill>
                  <a:prstClr val="black"/>
                </a:solidFill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dirty="0">
                <a:solidFill>
                  <a:prstClr val="black"/>
                </a:solidFill>
                <a:cs typeface="Times New Roman" panose="02020603050405020304" pitchFamily="18" charset="0"/>
              </a:rPr>
              <a:t> 	</a:t>
            </a:r>
            <a:r>
              <a:rPr lang="ru-RU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–</a:t>
            </a:r>
            <a:r>
              <a:rPr lang="ru-RU" sz="2000" dirty="0">
                <a:solidFill>
                  <a:prstClr val="black"/>
                </a:solidFill>
                <a:cs typeface="Times New Roman" panose="02020603050405020304" pitchFamily="18" charset="0"/>
              </a:rPr>
              <a:t> для </a:t>
            </a:r>
            <a:r>
              <a:rPr lang="ru-RU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физических лиц –</a:t>
            </a:r>
            <a:r>
              <a:rPr lang="ru-RU" sz="2000" dirty="0">
                <a:solidFill>
                  <a:prstClr val="black"/>
                </a:solidFill>
                <a:cs typeface="Times New Roman" panose="02020603050405020304" pitchFamily="18" charset="0"/>
              </a:rPr>
              <a:t> от 2 тысяч до 2,5 тысяч рублей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dirty="0">
                <a:solidFill>
                  <a:prstClr val="black"/>
                </a:solidFill>
                <a:cs typeface="Times New Roman" panose="02020603050405020304" pitchFamily="18" charset="0"/>
              </a:rPr>
              <a:t> 	</a:t>
            </a:r>
            <a:r>
              <a:rPr lang="ru-RU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–</a:t>
            </a:r>
            <a:r>
              <a:rPr lang="ru-RU" sz="2000" dirty="0">
                <a:solidFill>
                  <a:prstClr val="black"/>
                </a:solidFill>
                <a:cs typeface="Times New Roman" panose="02020603050405020304" pitchFamily="18" charset="0"/>
              </a:rPr>
              <a:t> для </a:t>
            </a:r>
            <a:r>
              <a:rPr lang="ru-RU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должностных лиц – </a:t>
            </a:r>
            <a:r>
              <a:rPr lang="ru-RU" sz="2000" dirty="0">
                <a:solidFill>
                  <a:prstClr val="black"/>
                </a:solidFill>
                <a:cs typeface="Times New Roman" panose="02020603050405020304" pitchFamily="18" charset="0"/>
              </a:rPr>
              <a:t>от 4 тысяч до 5 тысяч рублей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dirty="0">
                <a:solidFill>
                  <a:prstClr val="black"/>
                </a:solidFill>
                <a:cs typeface="Times New Roman" panose="02020603050405020304" pitchFamily="18" charset="0"/>
              </a:rPr>
              <a:t> 	</a:t>
            </a:r>
            <a:r>
              <a:rPr lang="ru-RU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–</a:t>
            </a:r>
            <a:r>
              <a:rPr lang="ru-RU" sz="2000" dirty="0">
                <a:solidFill>
                  <a:prstClr val="black"/>
                </a:solidFill>
                <a:cs typeface="Times New Roman" panose="02020603050405020304" pitchFamily="18" charset="0"/>
              </a:rPr>
              <a:t> для </a:t>
            </a:r>
            <a:r>
              <a:rPr lang="ru-RU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юридических лиц –</a:t>
            </a:r>
            <a:r>
              <a:rPr lang="ru-RU" sz="2000" dirty="0">
                <a:solidFill>
                  <a:prstClr val="black"/>
                </a:solidFill>
                <a:cs typeface="Times New Roman" panose="02020603050405020304" pitchFamily="18" charset="0"/>
              </a:rPr>
              <a:t> от 40 тысяч до 50 тысяч рублей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2000" dirty="0">
              <a:solidFill>
                <a:srgbClr val="1F497D"/>
              </a:solidFill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2000" b="1" dirty="0">
              <a:solidFill>
                <a:srgbClr val="1F497D"/>
              </a:solidFill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2000" dirty="0">
              <a:solidFill>
                <a:srgbClr val="1F497D"/>
              </a:solidFill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dirty="0">
                <a:solidFill>
                  <a:prstClr val="black"/>
                </a:solidFill>
                <a:cs typeface="Times New Roman" panose="02020603050405020304" pitchFamily="18" charset="0"/>
              </a:rPr>
              <a:t>за несоответствие требованиям по форме, месту размещения или времени демонстрации маркировки предусмотрены </a:t>
            </a:r>
            <a:r>
              <a:rPr lang="ru-RU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штрафы</a:t>
            </a:r>
            <a:r>
              <a:rPr lang="ru-RU" sz="2000" dirty="0">
                <a:solidFill>
                  <a:prstClr val="black"/>
                </a:solidFill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	– </a:t>
            </a:r>
            <a:r>
              <a:rPr lang="ru-RU" sz="2000" dirty="0">
                <a:solidFill>
                  <a:prstClr val="black"/>
                </a:solidFill>
                <a:cs typeface="Times New Roman" panose="02020603050405020304" pitchFamily="18" charset="0"/>
              </a:rPr>
              <a:t>для </a:t>
            </a:r>
            <a:r>
              <a:rPr lang="ru-RU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должностных лиц –</a:t>
            </a:r>
            <a:r>
              <a:rPr lang="ru-RU" sz="2000" dirty="0">
                <a:solidFill>
                  <a:prstClr val="black"/>
                </a:solidFill>
                <a:cs typeface="Times New Roman" panose="02020603050405020304" pitchFamily="18" charset="0"/>
              </a:rPr>
              <a:t> от 3 тысяч до 4 тысяч рублей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	– </a:t>
            </a:r>
            <a:r>
              <a:rPr lang="ru-RU" sz="2000" dirty="0">
                <a:solidFill>
                  <a:prstClr val="black"/>
                </a:solidFill>
                <a:cs typeface="Times New Roman" panose="02020603050405020304" pitchFamily="18" charset="0"/>
              </a:rPr>
              <a:t>для </a:t>
            </a:r>
            <a:r>
              <a:rPr lang="ru-RU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юридических лиц –</a:t>
            </a:r>
            <a:r>
              <a:rPr lang="ru-RU" sz="2000" dirty="0">
                <a:solidFill>
                  <a:prstClr val="black"/>
                </a:solidFill>
                <a:cs typeface="Times New Roman" panose="02020603050405020304" pitchFamily="18" charset="0"/>
              </a:rPr>
              <a:t> от 30 тысяч до 40 тысяч рублей</a:t>
            </a:r>
            <a:endParaRPr lang="ru-RU" sz="20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240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240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342D5A75-3E03-4689-B3E1-2C21329B2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6144005" y="1508787"/>
            <a:ext cx="384043" cy="48005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6143060" y="4197086"/>
            <a:ext cx="384043" cy="48005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43672" y="1028734"/>
            <a:ext cx="6384709" cy="6268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cs typeface="Calibri" panose="020F0502020204030204" pitchFamily="34" charset="0"/>
              </a:rPr>
              <a:t>части 2.1, 2.2, 2.3, 2.4 статьи 13.15 </a:t>
            </a:r>
            <a:r>
              <a:rPr lang="ru-RU" sz="2400" dirty="0">
                <a:solidFill>
                  <a:prstClr val="black"/>
                </a:solidFill>
                <a:cs typeface="Calibri" panose="020F0502020204030204" pitchFamily="34" charset="0"/>
              </a:rPr>
              <a:t>КоАП РФ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69986" y="3717033"/>
            <a:ext cx="6384709" cy="6268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3 статьи 14.1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КоАП РФ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6" y="1"/>
            <a:ext cx="1266603" cy="1124745"/>
          </a:xfrm>
          <a:prstGeom prst="rect">
            <a:avLst/>
          </a:prstGeom>
        </p:spPr>
      </p:pic>
      <p:pic>
        <p:nvPicPr>
          <p:cNvPr id="13" name="ima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715" y="467349"/>
            <a:ext cx="1461829" cy="17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52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im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715" y="467349"/>
            <a:ext cx="1461829" cy="17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286665" y="269997"/>
            <a:ext cx="89034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cs typeface="Times New Roman" panose="02020603050405020304" pitchFamily="18" charset="0"/>
              </a:rPr>
              <a:t>Статистика</a:t>
            </a:r>
            <a:r>
              <a:rPr lang="ru-RU" sz="32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cs typeface="Times New Roman" panose="02020603050405020304" pitchFamily="18" charset="0"/>
              </a:rPr>
              <a:t>выявленных нарушений  </a:t>
            </a:r>
            <a:endParaRPr lang="ru-RU" sz="32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2718052739"/>
              </p:ext>
            </p:extLst>
          </p:nvPr>
        </p:nvGraphicFramePr>
        <p:xfrm>
          <a:off x="-71561" y="1690688"/>
          <a:ext cx="12261678" cy="4605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3" y="184347"/>
            <a:ext cx="949952" cy="84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0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7"/>
            <a:ext cx="12192000" cy="6856173"/>
          </a:xfrm>
        </p:spPr>
      </p:pic>
      <p:pic>
        <p:nvPicPr>
          <p:cNvPr id="7" name="im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715" y="467349"/>
            <a:ext cx="1461829" cy="17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38200" y="1331992"/>
            <a:ext cx="10515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6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13695" y="1"/>
            <a:ext cx="51042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</a:t>
            </a:r>
            <a:endParaRPr lang="ru-RU" sz="3200" b="1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308486" y="2051567"/>
            <a:ext cx="94307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28407" y="944380"/>
            <a:ext cx="923394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200" dirty="0" smtClean="0"/>
          </a:p>
          <a:p>
            <a:pPr algn="just"/>
            <a:r>
              <a:rPr lang="ru-RU" sz="2000" b="1" dirty="0" smtClean="0"/>
              <a:t>В соответствии с ч. 3 ст. 4 Закона РФ «О средствах массовой информации»</a:t>
            </a:r>
          </a:p>
          <a:p>
            <a:pPr algn="just"/>
            <a:r>
              <a:rPr lang="ru-RU" sz="2000" b="1" dirty="0" smtClean="0"/>
              <a:t>запрещается распространение в средствах массовой информации, а также в информационно-телекоммуникационных сетях:</a:t>
            </a:r>
          </a:p>
          <a:p>
            <a:pPr algn="just"/>
            <a:r>
              <a:rPr lang="ru-RU" sz="2000" b="1" dirty="0" smtClean="0"/>
              <a:t>- сведений о способах, методах разработки, изготовления и использования, местах приобретения наркотических средств, психотропных веществ и их прекурсоров;</a:t>
            </a:r>
          </a:p>
          <a:p>
            <a:pPr algn="just">
              <a:buFontTx/>
              <a:buChar char="-"/>
            </a:pPr>
            <a:r>
              <a:rPr lang="ru-RU" sz="2000" b="1" dirty="0" smtClean="0"/>
              <a:t>пропаганды каких-либо преимуществ использования отдельных наркотических средств, психотропных веществ, их аналогов и прекурсоров.</a:t>
            </a:r>
          </a:p>
          <a:p>
            <a:pPr algn="just">
              <a:buFontTx/>
              <a:buChar char="-"/>
            </a:pPr>
            <a:endParaRPr lang="ru-RU" sz="2000" b="1" dirty="0" smtClean="0"/>
          </a:p>
          <a:p>
            <a:pPr algn="just"/>
            <a:endParaRPr lang="ru-RU" sz="2000" b="1" dirty="0" smtClean="0"/>
          </a:p>
          <a:p>
            <a:pPr algn="just"/>
            <a:endParaRPr lang="ru-RU" sz="2000" b="1" dirty="0" smtClean="0"/>
          </a:p>
          <a:p>
            <a:pPr algn="just"/>
            <a:r>
              <a:rPr lang="ru-RU" sz="2000" b="1" dirty="0" smtClean="0"/>
              <a:t>Нарушение норм настоящей статьи влечет вынесение письменных предупреждений учредителю и (или) редакции (главному редактору СМИ), а также прекращение судом деятельности СМИ в случае неоднократных нарушений в течение двенадцати месяцев, по поводу которых делались такие предупреждения.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78259" y="209599"/>
            <a:ext cx="8998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Недопущение пропаганды распространения и употребления наркотических средств и их прекурсоров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61" y="2445194"/>
            <a:ext cx="1859885" cy="24213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03" y="162996"/>
            <a:ext cx="949952" cy="84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5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7"/>
            <a:ext cx="12192000" cy="6856173"/>
          </a:xfrm>
        </p:spPr>
      </p:pic>
      <p:pic>
        <p:nvPicPr>
          <p:cNvPr id="7" name="im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715" y="467349"/>
            <a:ext cx="1461829" cy="17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38200" y="1331992"/>
            <a:ext cx="10515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6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13695" y="1"/>
            <a:ext cx="51042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    </a:t>
            </a:r>
            <a:endParaRPr lang="ru-RU" sz="3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24066" y="941293"/>
            <a:ext cx="10100063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Основные ошибки при освещении темы наркотиков :</a:t>
            </a:r>
          </a:p>
          <a:p>
            <a:pPr algn="just"/>
            <a:endParaRPr lang="ru-RU" sz="2800" b="1" dirty="0" smtClean="0"/>
          </a:p>
          <a:p>
            <a:pPr algn="just"/>
            <a:r>
              <a:rPr lang="ru-RU" sz="2400" dirty="0" smtClean="0"/>
              <a:t>•  </a:t>
            </a:r>
            <a:r>
              <a:rPr lang="ru-RU" sz="2400" b="1" dirty="0" smtClean="0"/>
              <a:t>распространение высказываний, являющихся пропагандой каких-либо преимуществ использования отдельных наркотических средств, психотропных веществ, их аналогов и прекурсоров;</a:t>
            </a:r>
          </a:p>
          <a:p>
            <a:pPr algn="just"/>
            <a:r>
              <a:rPr lang="ru-RU" sz="2400" b="1" dirty="0" smtClean="0"/>
              <a:t>•  раскрытие мест изготовления и приобретения наркотических средств;</a:t>
            </a:r>
          </a:p>
          <a:p>
            <a:pPr algn="just"/>
            <a:r>
              <a:rPr lang="ru-RU" sz="2400" b="1" dirty="0" smtClean="0"/>
              <a:t>•  раскрытие способов, методов разработки, изготовления и использования наркотических средств;</a:t>
            </a:r>
          </a:p>
          <a:p>
            <a:pPr algn="just"/>
            <a:r>
              <a:rPr lang="ru-RU" sz="2400" b="1" dirty="0" smtClean="0"/>
              <a:t>•  раскрытие сведений о лекарственных средствах, использование которых может вызвать наркотический эффект;</a:t>
            </a:r>
          </a:p>
          <a:p>
            <a:pPr algn="just"/>
            <a:r>
              <a:rPr lang="ru-RU" sz="2400" b="1" dirty="0" smtClean="0"/>
              <a:t>•  сообщения о потребителях наркотиков, добившихся славы или успеха;</a:t>
            </a:r>
          </a:p>
          <a:p>
            <a:pPr algn="just"/>
            <a:r>
              <a:rPr lang="ru-RU" sz="2400" b="1" dirty="0" smtClean="0"/>
              <a:t>•  фиксация позитивного эффекта от потребления наркотиков;</a:t>
            </a:r>
          </a:p>
          <a:p>
            <a:pPr algn="just"/>
            <a:r>
              <a:rPr lang="ru-RU" sz="2400" b="1" dirty="0" smtClean="0"/>
              <a:t>•  преуменьшение вреда от потребления наркотиков. </a:t>
            </a:r>
          </a:p>
          <a:p>
            <a:endParaRPr lang="ru-RU" sz="24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63" y="131559"/>
            <a:ext cx="949952" cy="84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63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" y="3311"/>
            <a:ext cx="12192000" cy="6856173"/>
          </a:xfrm>
        </p:spPr>
      </p:pic>
      <p:pic>
        <p:nvPicPr>
          <p:cNvPr id="7" name="im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1" y="438191"/>
            <a:ext cx="1461829" cy="17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97247" y="1831310"/>
            <a:ext cx="11415811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76161" y="3995249"/>
            <a:ext cx="1054741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endParaRPr lang="ru-RU" altLang="ru-RU" sz="2400" b="1" i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altLang="ru-RU" sz="3600" b="1" i="1" dirty="0" smtClean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5793" y="-48207"/>
            <a:ext cx="12267538" cy="364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latin typeface="+mn-lt"/>
                <a:ea typeface="BatangChe" panose="02030609000101010101" pitchFamily="49" charset="-127"/>
                <a:cs typeface="Times New Roman" panose="02020603050405020304" pitchFamily="18" charset="0"/>
              </a:rPr>
              <a:t>                     </a:t>
            </a:r>
            <a:endParaRPr lang="ru-RU" sz="3200" b="1" dirty="0">
              <a:solidFill>
                <a:prstClr val="black"/>
              </a:solidFill>
              <a:latin typeface="+mn-lt"/>
              <a:ea typeface="Batang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98789" y="41271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-461554" y="2739954"/>
            <a:ext cx="12291088" cy="691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b="1" dirty="0" smtClean="0"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endParaRPr lang="ru-RU" sz="1800" b="1" dirty="0" smtClean="0">
              <a:latin typeface="+mn-lt"/>
              <a:ea typeface="BatangChe" panose="02030609000101010101" pitchFamily="49" charset="-127"/>
              <a:cs typeface="Times New Roman" panose="02020603050405020304" pitchFamily="18" charset="0"/>
            </a:endParaRPr>
          </a:p>
          <a:p>
            <a:pPr algn="r"/>
            <a:endParaRPr lang="ru-RU" sz="2400" b="1" dirty="0">
              <a:latin typeface="Times New Roman" panose="02020603050405020304" pitchFamily="18" charset="0"/>
              <a:ea typeface="Batang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-322614" y="3533926"/>
            <a:ext cx="12217486" cy="691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600" b="1" dirty="0">
              <a:latin typeface="Times New Roman" panose="02020603050405020304" pitchFamily="18" charset="0"/>
              <a:ea typeface="Batang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989689" y="4533246"/>
            <a:ext cx="10530610" cy="691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i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BatangChe" panose="02030609000101010101" pitchFamily="49" charset="-127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-2245035" y="5543031"/>
            <a:ext cx="13808143" cy="691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4000" b="1" i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BatangChe" panose="02030609000101010101" pitchFamily="49" charset="-127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" y="167507"/>
            <a:ext cx="949952" cy="8435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38" y="1418801"/>
            <a:ext cx="11250003" cy="52919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44285" y="13795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ea typeface="Times New Roman" panose="02020603050405020304" pitchFamily="18" charset="0"/>
              </a:rPr>
              <a:t>Личный кабинет учредителя </a:t>
            </a:r>
            <a:r>
              <a:rPr lang="ru-RU" sz="2400" b="1" dirty="0">
                <a:ea typeface="Times New Roman" panose="02020603050405020304" pitchFamily="18" charset="0"/>
              </a:rPr>
              <a:t>СМИ, главного редактора СМИ и вещателя</a:t>
            </a:r>
            <a:r>
              <a:rPr lang="ru-RU" sz="2400" b="1" dirty="0" smtClean="0">
                <a:ea typeface="Times New Roman" panose="02020603050405020304" pitchFamily="18" charset="0"/>
              </a:rPr>
              <a:t> на портале </a:t>
            </a:r>
            <a:r>
              <a:rPr lang="ru-RU" sz="2400" b="1" dirty="0">
                <a:ea typeface="Times New Roman" panose="02020603050405020304" pitchFamily="18" charset="0"/>
              </a:rPr>
              <a:t>заявителей </a:t>
            </a:r>
            <a:r>
              <a:rPr lang="ru-RU" sz="2400" b="1" dirty="0" err="1" smtClean="0">
                <a:ea typeface="Times New Roman" panose="02020603050405020304" pitchFamily="18" charset="0"/>
              </a:rPr>
              <a:t>Роскомнадзора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9708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" y="-1130"/>
            <a:ext cx="12192000" cy="6856173"/>
          </a:xfrm>
        </p:spPr>
      </p:pic>
      <p:pic>
        <p:nvPicPr>
          <p:cNvPr id="7" name="im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1" y="438191"/>
            <a:ext cx="1461829" cy="17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97247" y="1831310"/>
            <a:ext cx="11415811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76161" y="3995249"/>
            <a:ext cx="1054741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endParaRPr lang="ru-RU" altLang="ru-RU" sz="2400" b="1" i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altLang="ru-RU" sz="3600" b="1" i="1" dirty="0" smtClean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5793" y="-48207"/>
            <a:ext cx="12267538" cy="364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latin typeface="+mn-lt"/>
                <a:ea typeface="BatangChe" panose="02030609000101010101" pitchFamily="49" charset="-127"/>
                <a:cs typeface="Times New Roman" panose="02020603050405020304" pitchFamily="18" charset="0"/>
              </a:rPr>
              <a:t>                     Вопросы по соблюдению законодательства </a:t>
            </a:r>
          </a:p>
          <a:p>
            <a:pPr algn="ctr"/>
            <a:r>
              <a:rPr lang="ru-RU" sz="3200" b="1" dirty="0" smtClean="0">
                <a:latin typeface="+mn-lt"/>
                <a:ea typeface="BatangChe" panose="02030609000101010101" pitchFamily="49" charset="-127"/>
                <a:cs typeface="Times New Roman" panose="02020603050405020304" pitchFamily="18" charset="0"/>
              </a:rPr>
              <a:t>                     в сфере средств массовых коммуникаций</a:t>
            </a:r>
          </a:p>
          <a:p>
            <a:pPr algn="ctr"/>
            <a:endParaRPr lang="ru-RU" sz="3200" b="1" dirty="0">
              <a:solidFill>
                <a:prstClr val="black"/>
              </a:solidFill>
              <a:latin typeface="+mn-lt"/>
              <a:ea typeface="BatangChe" panose="02030609000101010101" pitchFamily="49" charset="-127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prstClr val="black"/>
                </a:solidFill>
                <a:latin typeface="+mn-lt"/>
                <a:ea typeface="BatangChe" panose="02030609000101010101" pitchFamily="49" charset="-127"/>
                <a:cs typeface="Times New Roman" panose="02020603050405020304" pitchFamily="18" charset="0"/>
              </a:rPr>
              <a:t>МОЖНО  ЗАДАТЬ</a:t>
            </a:r>
          </a:p>
          <a:p>
            <a:pPr algn="ctr"/>
            <a:endParaRPr lang="ru-RU" sz="4000" b="1" dirty="0" smtClean="0">
              <a:solidFill>
                <a:prstClr val="black"/>
              </a:solidFill>
              <a:latin typeface="Times New Roman" panose="02020603050405020304" pitchFamily="18" charset="0"/>
              <a:ea typeface="BatangChe" panose="02030609000101010101" pitchFamily="49" charset="-127"/>
              <a:cs typeface="Times New Roman" panose="02020603050405020304" pitchFamily="18" charset="0"/>
            </a:endParaRPr>
          </a:p>
          <a:p>
            <a:pPr algn="ctr"/>
            <a:endParaRPr lang="ru-RU" sz="4000" b="1" dirty="0" smtClean="0">
              <a:solidFill>
                <a:prstClr val="black"/>
              </a:solidFill>
              <a:latin typeface="Times New Roman" panose="02020603050405020304" pitchFamily="18" charset="0"/>
              <a:ea typeface="BatangChe" panose="02030609000101010101" pitchFamily="49" charset="-127"/>
              <a:cs typeface="Times New Roman" panose="02020603050405020304" pitchFamily="18" charset="0"/>
            </a:endParaRPr>
          </a:p>
          <a:p>
            <a:pPr algn="ctr"/>
            <a:endParaRPr lang="ru-RU" sz="3200" b="1" i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BatangChe" panose="02030609000101010101" pitchFamily="49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98789" y="41271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-461554" y="2739954"/>
            <a:ext cx="12291088" cy="691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latin typeface="+mn-lt"/>
                <a:ea typeface="BatangChe" panose="02030609000101010101" pitchFamily="49" charset="-127"/>
                <a:cs typeface="Times New Roman" panose="02020603050405020304" pitchFamily="18" charset="0"/>
              </a:rPr>
              <a:t>(4722)23-27-14 (доб.130) </a:t>
            </a:r>
            <a:r>
              <a:rPr lang="ru-RU" sz="3200" dirty="0" smtClean="0">
                <a:latin typeface="+mn-lt"/>
                <a:ea typeface="BatangChe" panose="02030609000101010101" pitchFamily="49" charset="-127"/>
                <a:cs typeface="Times New Roman" panose="02020603050405020304" pitchFamily="18" charset="0"/>
              </a:rPr>
              <a:t>–</a:t>
            </a:r>
            <a:r>
              <a:rPr lang="ru-RU" sz="3200" b="1" dirty="0" smtClean="0">
                <a:latin typeface="+mn-lt"/>
                <a:ea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+mn-lt"/>
                <a:ea typeface="BatangChe" panose="02030609000101010101" pitchFamily="49" charset="-127"/>
                <a:cs typeface="Times New Roman" panose="02020603050405020304" pitchFamily="18" charset="0"/>
              </a:rPr>
              <a:t>Гапотченко Елена Олеговна,</a:t>
            </a:r>
            <a:endParaRPr lang="en-US" sz="2400" b="1" dirty="0" smtClean="0">
              <a:latin typeface="+mn-lt"/>
              <a:ea typeface="BatangChe" panose="02030609000101010101" pitchFamily="49" charset="-127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 smtClean="0"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+mn-lt"/>
                <a:ea typeface="BatangChe" panose="02030609000101010101" pitchFamily="49" charset="-127"/>
                <a:cs typeface="Times New Roman" panose="02020603050405020304" pitchFamily="18" charset="0"/>
              </a:rPr>
              <a:t>начальник отдела контроля и надзора в сфере массовых коммуникаций</a:t>
            </a:r>
          </a:p>
          <a:p>
            <a:pPr algn="r"/>
            <a:endParaRPr lang="ru-RU" sz="2400" b="1" dirty="0">
              <a:latin typeface="Times New Roman" panose="02020603050405020304" pitchFamily="18" charset="0"/>
              <a:ea typeface="Batang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-322614" y="3533926"/>
            <a:ext cx="12217486" cy="691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600" b="1" dirty="0">
              <a:latin typeface="Times New Roman" panose="02020603050405020304" pitchFamily="18" charset="0"/>
              <a:ea typeface="BatangChe" panose="02030609000101010101" pitchFamily="49" charset="-127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+mn-lt"/>
                <a:ea typeface="BatangChe" panose="02030609000101010101" pitchFamily="49" charset="-127"/>
                <a:cs typeface="Times New Roman" panose="02020603050405020304" pitchFamily="18" charset="0"/>
              </a:rPr>
              <a:t>(4722)23-27-18 (доб.131)</a:t>
            </a:r>
            <a:r>
              <a:rPr lang="en-US" sz="3600" b="1" dirty="0" smtClean="0">
                <a:latin typeface="+mn-lt"/>
                <a:ea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+mn-lt"/>
                <a:ea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+mn-lt"/>
                <a:ea typeface="BatangChe" panose="02030609000101010101" pitchFamily="49" charset="-127"/>
                <a:cs typeface="Times New Roman" panose="02020603050405020304" pitchFamily="18" charset="0"/>
              </a:rPr>
              <a:t>–</a:t>
            </a:r>
            <a:r>
              <a:rPr lang="ru-RU" sz="3200" b="1" dirty="0" smtClean="0">
                <a:latin typeface="+mn-lt"/>
                <a:ea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+mn-lt"/>
                <a:ea typeface="BatangChe" panose="02030609000101010101" pitchFamily="49" charset="-127"/>
                <a:cs typeface="Times New Roman" panose="02020603050405020304" pitchFamily="18" charset="0"/>
              </a:rPr>
              <a:t>Носова Ольга Владиславна, </a:t>
            </a:r>
          </a:p>
          <a:p>
            <a:pPr algn="ctr"/>
            <a:r>
              <a:rPr lang="ru-RU" sz="1800" b="1" dirty="0" smtClean="0"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</a:t>
            </a:r>
            <a:r>
              <a:rPr lang="ru-RU" sz="1800" b="1" dirty="0" smtClean="0">
                <a:latin typeface="+mn-lt"/>
                <a:ea typeface="BatangChe" panose="02030609000101010101" pitchFamily="49" charset="-127"/>
                <a:cs typeface="Times New Roman" panose="02020603050405020304" pitchFamily="18" charset="0"/>
              </a:rPr>
              <a:t>ведущий</a:t>
            </a:r>
            <a:r>
              <a:rPr lang="ru-RU" sz="2400" b="1" dirty="0" smtClean="0">
                <a:latin typeface="+mn-lt"/>
                <a:ea typeface="BatangChe" panose="02030609000101010101" pitchFamily="49" charset="-127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+mn-lt"/>
                <a:ea typeface="BatangChe" panose="02030609000101010101" pitchFamily="49" charset="-127"/>
                <a:cs typeface="Times New Roman" panose="02020603050405020304" pitchFamily="18" charset="0"/>
              </a:rPr>
              <a:t>специалист-эксперт отдела</a:t>
            </a:r>
            <a:endParaRPr lang="ru-RU" sz="3200" b="1" dirty="0">
              <a:latin typeface="+mn-lt"/>
              <a:ea typeface="Batang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989689" y="4533246"/>
            <a:ext cx="10530610" cy="691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i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BatangChe" panose="02030609000101010101" pitchFamily="49" charset="-127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-2245035" y="5543031"/>
            <a:ext cx="13808143" cy="691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4000" b="1" i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BatangChe" panose="02030609000101010101" pitchFamily="49" charset="-127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103999" y="4609970"/>
            <a:ext cx="117990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ru-RU" sz="3600" b="1" dirty="0" smtClean="0">
                <a:cs typeface="Times New Roman" panose="02020603050405020304" pitchFamily="18" charset="0"/>
              </a:rPr>
              <a:t>(4722)23-27-18 </a:t>
            </a:r>
            <a:r>
              <a:rPr lang="ru-RU" sz="3600" b="1" dirty="0">
                <a:cs typeface="Times New Roman" panose="02020603050405020304" pitchFamily="18" charset="0"/>
              </a:rPr>
              <a:t>(</a:t>
            </a:r>
            <a:r>
              <a:rPr lang="ru-RU" sz="3600" b="1" dirty="0" smtClean="0">
                <a:cs typeface="Times New Roman" panose="02020603050405020304" pitchFamily="18" charset="0"/>
              </a:rPr>
              <a:t>доб.133) </a:t>
            </a:r>
            <a:r>
              <a:rPr lang="ru-RU" sz="3600" dirty="0">
                <a:cs typeface="Times New Roman" panose="02020603050405020304" pitchFamily="18" charset="0"/>
              </a:rPr>
              <a:t>–</a:t>
            </a:r>
            <a:r>
              <a:rPr lang="ru-RU" sz="3600" b="1" dirty="0"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cs typeface="Times New Roman" panose="02020603050405020304" pitchFamily="18" charset="0"/>
              </a:rPr>
              <a:t>Добродомова Марина Владимировна,</a:t>
            </a:r>
          </a:p>
          <a:p>
            <a:r>
              <a:rPr lang="ru-RU" sz="2400" b="1" dirty="0"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cs typeface="Times New Roman" panose="02020603050405020304" pitchFamily="18" charset="0"/>
              </a:rPr>
              <a:t>	                                                                              </a:t>
            </a:r>
            <a:r>
              <a:rPr lang="ru-RU" b="1" dirty="0" smtClean="0">
                <a:cs typeface="Times New Roman" panose="02020603050405020304" pitchFamily="18" charset="0"/>
              </a:rPr>
              <a:t>ведущий</a:t>
            </a:r>
            <a:r>
              <a:rPr lang="ru-RU" sz="2400" b="1" dirty="0" smtClean="0"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cs typeface="Times New Roman" panose="02020603050405020304" pitchFamily="18" charset="0"/>
              </a:rPr>
              <a:t>специалист-эксперт отдела </a:t>
            </a:r>
            <a:endParaRPr lang="ru-RU" b="1" dirty="0"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" y="167507"/>
            <a:ext cx="949952" cy="84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173"/>
          </a:xfrm>
        </p:spPr>
      </p:pic>
      <p:pic>
        <p:nvPicPr>
          <p:cNvPr id="7" name="im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715" y="467349"/>
            <a:ext cx="1461829" cy="17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38200" y="1331992"/>
            <a:ext cx="10515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6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668338" y="1495425"/>
            <a:ext cx="1063148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b="1" dirty="0" smtClean="0">
                <a:latin typeface="+mn-lt"/>
                <a:cs typeface="Times New Roman" panose="02020603050405020304" pitchFamily="18" charset="0"/>
              </a:rPr>
              <a:t>СПАСИБО ЗА ВНИМАНИЕ!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000" b="1" dirty="0" smtClean="0">
              <a:latin typeface="+mn-lt"/>
              <a:cs typeface="Arial" panose="020B0604020202020204" pitchFamily="34" charset="0"/>
            </a:endParaRPr>
          </a:p>
          <a:p>
            <a:pPr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000" b="1" dirty="0" smtClean="0">
              <a:latin typeface="+mn-lt"/>
              <a:cs typeface="Times New Roman" panose="02020603050405020304" pitchFamily="18" charset="0"/>
            </a:endParaRP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 smtClean="0">
                <a:latin typeface="+mn-lt"/>
                <a:cs typeface="Times New Roman" panose="02020603050405020304" pitchFamily="18" charset="0"/>
              </a:rPr>
              <a:t>rsockanc31@rkn.gov.ru</a:t>
            </a:r>
            <a:endParaRPr lang="ru-RU" altLang="ru-RU" sz="5400" b="1" dirty="0" smtClean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2" y="131559"/>
            <a:ext cx="949952" cy="84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6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7"/>
            <a:ext cx="12192000" cy="6856173"/>
          </a:xfrm>
        </p:spPr>
      </p:pic>
      <p:pic>
        <p:nvPicPr>
          <p:cNvPr id="7" name="im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715" y="467349"/>
            <a:ext cx="1461829" cy="17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69211" y="966491"/>
            <a:ext cx="105156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cs typeface="Times New Roman" panose="02020603050405020304" pitchFamily="18" charset="0"/>
              </a:rPr>
              <a:t>Общие положения:</a:t>
            </a:r>
          </a:p>
          <a:p>
            <a:pPr algn="ctr"/>
            <a:endParaRPr lang="ru-RU" sz="2800" b="1" dirty="0" smtClean="0">
              <a:cs typeface="Times New Roman" panose="02020603050405020304" pitchFamily="18" charset="0"/>
            </a:endParaRPr>
          </a:p>
          <a:p>
            <a:pPr algn="just"/>
            <a:r>
              <a:rPr lang="ru-RU" altLang="ru-RU" sz="20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-закон </a:t>
            </a:r>
            <a:r>
              <a:rPr lang="ru-RU" altLang="ru-RU" sz="2000" b="1" dirty="0">
                <a:solidFill>
                  <a:prstClr val="black"/>
                </a:solidFill>
                <a:cs typeface="Calibri" panose="020F0502020204030204" pitchFamily="34" charset="0"/>
              </a:rPr>
              <a:t>определяет политику государства в области формирования обязательного экземпляра документов как ресурсной базы комплектования полного национального библиотечно-информационного фонда документов Российской Федерации и развития системы государственной библиографии, предусматривает обеспечение сохранности обязательного экземпляра документов, его общественное </a:t>
            </a:r>
            <a:r>
              <a:rPr lang="ru-RU" altLang="ru-RU" sz="20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использование;</a:t>
            </a:r>
          </a:p>
          <a:p>
            <a:pPr algn="just"/>
            <a:endParaRPr lang="ru-RU" altLang="ru-RU" sz="2000" b="1" dirty="0" smtClean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20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 закон   устанавливает   виды  обязательного   экземпляра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документов</a:t>
            </a:r>
            <a:r>
              <a:rPr lang="ru-RU" altLang="ru-RU" sz="2000" b="1" dirty="0">
                <a:solidFill>
                  <a:prstClr val="black"/>
                </a:solidFill>
                <a:cs typeface="Calibri" panose="020F0502020204030204" pitchFamily="34" charset="0"/>
              </a:rPr>
              <a:t>, категории их производителей и получателей</a:t>
            </a:r>
            <a:r>
              <a:rPr lang="ru-RU" altLang="ru-RU" sz="20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сроки   и   порядок  доставки   обязательного  экземпляра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документов</a:t>
            </a:r>
            <a:r>
              <a:rPr lang="ru-RU" altLang="ru-RU" sz="2000" b="1" dirty="0">
                <a:solidFill>
                  <a:prstClr val="black"/>
                </a:solidFill>
                <a:cs typeface="Calibri" panose="020F0502020204030204" pitchFamily="34" charset="0"/>
              </a:rPr>
              <a:t>, ответственность за их нарушение.</a:t>
            </a:r>
            <a:endParaRPr lang="ru-RU" altLang="ru-RU" sz="2000" b="1" i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ru-RU" sz="6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8519" y="4028765"/>
            <a:ext cx="3404976" cy="2269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945059" y="177664"/>
            <a:ext cx="89849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a typeface="BatangChe" panose="02030609000101010101" pitchFamily="49" charset="-127"/>
                <a:cs typeface="Times New Roman" panose="02020603050405020304" pitchFamily="18" charset="0"/>
              </a:rPr>
              <a:t>Соблюдение требований Федерального закона от 29 декабря 1994 года № 77-ФЗ «Об обязательном экземпляре документов»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5" y="150298"/>
            <a:ext cx="949952" cy="84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5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65" y="-16053"/>
            <a:ext cx="12192000" cy="6856173"/>
          </a:xfrm>
        </p:spPr>
      </p:pic>
      <p:pic>
        <p:nvPicPr>
          <p:cNvPr id="7" name="im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715" y="467349"/>
            <a:ext cx="1461829" cy="17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38200" y="1331992"/>
            <a:ext cx="10515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6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原创作者QQ：598969553            _7"/>
          <p:cNvGrpSpPr>
            <a:grpSpLocks/>
          </p:cNvGrpSpPr>
          <p:nvPr/>
        </p:nvGrpSpPr>
        <p:grpSpPr bwMode="auto">
          <a:xfrm rot="5400000">
            <a:off x="849890" y="871479"/>
            <a:ext cx="959248" cy="1189981"/>
            <a:chOff x="4468733" y="2771468"/>
            <a:chExt cx="1487127" cy="1677919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 rot="5400000">
              <a:off x="4373337" y="2866864"/>
              <a:ext cx="1677919" cy="1487127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100000">
                  <a:srgbClr val="DCDCDC"/>
                </a:gs>
              </a:gsLst>
              <a:lin ang="2700000" scaled="0"/>
            </a:gradFill>
            <a:ln w="19050">
              <a:gradFill>
                <a:gsLst>
                  <a:gs pos="0">
                    <a:srgbClr val="ADADAD"/>
                  </a:gs>
                  <a:gs pos="66000">
                    <a:sysClr val="window" lastClr="FFFFFF"/>
                  </a:gs>
                </a:gsLst>
                <a:lin ang="2700000" scaled="0"/>
              </a:gradFill>
            </a:ln>
            <a:effectLst>
              <a:outerShdw blurRad="1143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 rot="5400000">
              <a:off x="4600909" y="3068559"/>
              <a:ext cx="1222771" cy="108373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4F81BD">
                <a:lumMod val="60000"/>
                <a:lumOff val="40000"/>
              </a:srgbClr>
            </a:solidFill>
            <a:ln w="15875">
              <a:noFill/>
            </a:ln>
            <a:effectLst>
              <a:innerShdw blurRad="63500" dist="25400" dir="27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5B9BD5"/>
                    </a:gs>
                    <a:gs pos="100000">
                      <a:srgbClr val="ED7D31"/>
                    </a:gs>
                  </a:gsLst>
                  <a:lin ang="8100000" scaled="1"/>
                </a:gra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4" name="原创作者QQ：598969553            _7"/>
          <p:cNvGrpSpPr>
            <a:grpSpLocks/>
          </p:cNvGrpSpPr>
          <p:nvPr/>
        </p:nvGrpSpPr>
        <p:grpSpPr bwMode="auto">
          <a:xfrm rot="5400000">
            <a:off x="3811892" y="849051"/>
            <a:ext cx="959248" cy="1189981"/>
            <a:chOff x="4468733" y="2771468"/>
            <a:chExt cx="1487127" cy="1677919"/>
          </a:xfrm>
        </p:grpSpPr>
        <p:sp>
          <p:nvSpPr>
            <p:cNvPr id="15" name="Freeform 5"/>
            <p:cNvSpPr>
              <a:spLocks/>
            </p:cNvSpPr>
            <p:nvPr/>
          </p:nvSpPr>
          <p:spPr bwMode="auto">
            <a:xfrm rot="5400000">
              <a:off x="4373337" y="2866864"/>
              <a:ext cx="1677919" cy="1487127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100000">
                  <a:srgbClr val="DCDCDC"/>
                </a:gs>
              </a:gsLst>
              <a:lin ang="2700000" scaled="0"/>
            </a:gradFill>
            <a:ln w="19050">
              <a:gradFill>
                <a:gsLst>
                  <a:gs pos="0">
                    <a:srgbClr val="ADADAD"/>
                  </a:gs>
                  <a:gs pos="66000">
                    <a:sysClr val="window" lastClr="FFFFFF"/>
                  </a:gs>
                </a:gsLst>
                <a:lin ang="2700000" scaled="0"/>
              </a:gradFill>
            </a:ln>
            <a:effectLst>
              <a:outerShdw blurRad="1143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 rot="5400000">
              <a:off x="4600909" y="3068559"/>
              <a:ext cx="1222771" cy="108373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4F81BD">
                <a:lumMod val="60000"/>
                <a:lumOff val="40000"/>
              </a:srgbClr>
            </a:solidFill>
            <a:ln w="15875">
              <a:noFill/>
            </a:ln>
            <a:effectLst>
              <a:innerShdw blurRad="63500" dist="25400" dir="27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5B9BD5"/>
                    </a:gs>
                    <a:gs pos="100000">
                      <a:srgbClr val="ED7D31"/>
                    </a:gs>
                  </a:gsLst>
                  <a:lin ang="8100000" scaled="1"/>
                </a:gra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7" name="原创作者QQ：598969553            _7"/>
          <p:cNvGrpSpPr>
            <a:grpSpLocks/>
          </p:cNvGrpSpPr>
          <p:nvPr/>
        </p:nvGrpSpPr>
        <p:grpSpPr bwMode="auto">
          <a:xfrm rot="5400000">
            <a:off x="7017606" y="871480"/>
            <a:ext cx="959248" cy="1189981"/>
            <a:chOff x="4468733" y="2771468"/>
            <a:chExt cx="1487127" cy="1677919"/>
          </a:xfrm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 rot="5400000">
              <a:off x="4373337" y="2866864"/>
              <a:ext cx="1677919" cy="1487127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100000">
                  <a:srgbClr val="DCDCDC"/>
                </a:gs>
              </a:gsLst>
              <a:lin ang="2700000" scaled="0"/>
            </a:gradFill>
            <a:ln w="19050">
              <a:gradFill>
                <a:gsLst>
                  <a:gs pos="0">
                    <a:srgbClr val="ADADAD"/>
                  </a:gs>
                  <a:gs pos="66000">
                    <a:sysClr val="window" lastClr="FFFFFF"/>
                  </a:gs>
                </a:gsLst>
                <a:lin ang="2700000" scaled="0"/>
              </a:gradFill>
            </a:ln>
            <a:effectLst>
              <a:outerShdw blurRad="1143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auto">
            <a:xfrm rot="5400000">
              <a:off x="4600909" y="3068559"/>
              <a:ext cx="1222771" cy="108373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4F81BD">
                <a:lumMod val="60000"/>
                <a:lumOff val="40000"/>
              </a:srgbClr>
            </a:solidFill>
            <a:ln w="15875">
              <a:noFill/>
            </a:ln>
            <a:effectLst>
              <a:innerShdw blurRad="63500" dist="25400" dir="27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5B9BD5"/>
                    </a:gs>
                    <a:gs pos="100000">
                      <a:srgbClr val="ED7D31"/>
                    </a:gs>
                  </a:gsLst>
                  <a:lin ang="8100000" scaled="1"/>
                </a:gra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0" name="原创作者QQ：598969553            _7"/>
          <p:cNvGrpSpPr>
            <a:grpSpLocks/>
          </p:cNvGrpSpPr>
          <p:nvPr/>
        </p:nvGrpSpPr>
        <p:grpSpPr bwMode="auto">
          <a:xfrm rot="5400000">
            <a:off x="10197266" y="876484"/>
            <a:ext cx="1010235" cy="1246681"/>
            <a:chOff x="4468734" y="2771467"/>
            <a:chExt cx="1487127" cy="1677919"/>
          </a:xfrm>
        </p:grpSpPr>
        <p:sp>
          <p:nvSpPr>
            <p:cNvPr id="21" name="Freeform 5"/>
            <p:cNvSpPr>
              <a:spLocks/>
            </p:cNvSpPr>
            <p:nvPr/>
          </p:nvSpPr>
          <p:spPr bwMode="auto">
            <a:xfrm rot="5400000">
              <a:off x="4373338" y="2866863"/>
              <a:ext cx="1677919" cy="1487127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100000">
                  <a:srgbClr val="DCDCDC"/>
                </a:gs>
              </a:gsLst>
              <a:lin ang="2700000" scaled="0"/>
            </a:gradFill>
            <a:ln w="19050">
              <a:gradFill>
                <a:gsLst>
                  <a:gs pos="0">
                    <a:srgbClr val="ADADAD"/>
                  </a:gs>
                  <a:gs pos="66000">
                    <a:sysClr val="window" lastClr="FFFFFF"/>
                  </a:gs>
                </a:gsLst>
                <a:lin ang="2700000" scaled="0"/>
              </a:gradFill>
            </a:ln>
            <a:effectLst>
              <a:outerShdw blurRad="1143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Freeform 5"/>
            <p:cNvSpPr>
              <a:spLocks/>
            </p:cNvSpPr>
            <p:nvPr/>
          </p:nvSpPr>
          <p:spPr bwMode="auto">
            <a:xfrm rot="5400000">
              <a:off x="4600909" y="3068559"/>
              <a:ext cx="1222771" cy="108373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4F81BD">
                <a:lumMod val="60000"/>
                <a:lumOff val="40000"/>
              </a:srgbClr>
            </a:solidFill>
            <a:ln w="15875">
              <a:noFill/>
            </a:ln>
            <a:effectLst>
              <a:innerShdw blurRad="63500" dist="25400" dir="27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5B9BD5"/>
                    </a:gs>
                    <a:gs pos="100000">
                      <a:srgbClr val="ED7D31"/>
                    </a:gs>
                  </a:gsLst>
                  <a:lin ang="8100000" scaled="1"/>
                </a:gra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23" name="Прямая соединительная линия 22"/>
          <p:cNvCxnSpPr/>
          <p:nvPr/>
        </p:nvCxnSpPr>
        <p:spPr>
          <a:xfrm>
            <a:off x="2693206" y="1099900"/>
            <a:ext cx="0" cy="5661248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5" name="Прямая соединительная линия 24"/>
          <p:cNvCxnSpPr/>
          <p:nvPr/>
        </p:nvCxnSpPr>
        <p:spPr>
          <a:xfrm>
            <a:off x="5789874" y="1099900"/>
            <a:ext cx="0" cy="5661248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6" name="Прямая соединительная линия 25"/>
          <p:cNvCxnSpPr/>
          <p:nvPr/>
        </p:nvCxnSpPr>
        <p:spPr>
          <a:xfrm>
            <a:off x="9181130" y="1076060"/>
            <a:ext cx="0" cy="5661248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7" name="Скругленный прямоугольник 26"/>
          <p:cNvSpPr/>
          <p:nvPr/>
        </p:nvSpPr>
        <p:spPr>
          <a:xfrm>
            <a:off x="10686454" y="71939"/>
            <a:ext cx="1334692" cy="62068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rPr>
              <a:t>Для печатных СМИ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6174" y="2132211"/>
            <a:ext cx="2088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/>
              <a:t>Министерство цифрового развития связи и массовых коммуникаций </a:t>
            </a:r>
            <a:endParaRPr lang="ru-RU" sz="1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68866" y="5594298"/>
            <a:ext cx="1907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/>
              <a:t>Количество: 1 обязательный федеральный экземпляр</a:t>
            </a:r>
          </a:p>
        </p:txBody>
      </p:sp>
      <p:sp>
        <p:nvSpPr>
          <p:cNvPr id="31" name="Прямоугольник 12"/>
          <p:cNvSpPr>
            <a:spLocks noChangeArrowheads="1"/>
          </p:cNvSpPr>
          <p:nvPr/>
        </p:nvSpPr>
        <p:spPr bwMode="auto">
          <a:xfrm>
            <a:off x="3008589" y="2068499"/>
            <a:ext cx="266029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latin typeface="+mn-lt"/>
                <a:cs typeface="Times New Roman" panose="02020603050405020304" pitchFamily="18" charset="0"/>
                <a:sym typeface="Calibri" pitchFamily="34" charset="0"/>
              </a:rPr>
              <a:t>Федеральное </a:t>
            </a:r>
            <a:r>
              <a:rPr lang="ru-RU" altLang="ru-RU" sz="1400" b="1" dirty="0">
                <a:latin typeface="+mn-lt"/>
                <a:sym typeface="Calibri" pitchFamily="34" charset="0"/>
              </a:rPr>
              <a:t>государственное</a:t>
            </a:r>
            <a:r>
              <a:rPr lang="ru-RU" altLang="ru-RU" sz="1400" b="1" dirty="0">
                <a:latin typeface="+mn-lt"/>
                <a:cs typeface="Times New Roman" panose="02020603050405020304" pitchFamily="18" charset="0"/>
                <a:sym typeface="Calibri" pitchFamily="34" charset="0"/>
              </a:rPr>
              <a:t> унитарное предприятие «Информационное телеграфное агентство России (ИТАР-ТАСС</a:t>
            </a:r>
            <a:r>
              <a:rPr lang="ru-RU" altLang="ru-RU" sz="1400" b="1" dirty="0" smtClean="0">
                <a:latin typeface="+mn-lt"/>
                <a:cs typeface="Times New Roman" panose="02020603050405020304" pitchFamily="18" charset="0"/>
                <a:sym typeface="Calibri" pitchFamily="34" charset="0"/>
              </a:rPr>
              <a:t>)»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latin typeface="+mn-lt"/>
                <a:cs typeface="Times New Roman" panose="02020603050405020304" pitchFamily="18" charset="0"/>
                <a:sym typeface="Calibri" pitchFamily="34" charset="0"/>
              </a:rPr>
              <a:t>ФГУН «Российская книжная палата»</a:t>
            </a:r>
            <a:endParaRPr lang="ru-RU" altLang="ru-RU" sz="1400" b="1" dirty="0">
              <a:latin typeface="+mn-lt"/>
              <a:cs typeface="Times New Roman" panose="02020603050405020304" pitchFamily="18" charset="0"/>
              <a:sym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98675" y="4045702"/>
            <a:ext cx="280831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/>
              <a:t>Количество: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/>
              <a:t>16 – журналов и продолжающихся изданий на русском </a:t>
            </a:r>
            <a:r>
              <a:rPr lang="ru-RU" sz="1400" b="1" dirty="0" smtClean="0"/>
              <a:t>языке;</a:t>
            </a:r>
            <a:endParaRPr lang="ru-RU" sz="1400" b="1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/>
              <a:t>9 – центральных газет и газет субъектов РФ на русском </a:t>
            </a:r>
            <a:r>
              <a:rPr lang="ru-RU" sz="1400" b="1" dirty="0" smtClean="0"/>
              <a:t>языке</a:t>
            </a:r>
            <a:endParaRPr lang="ru-RU" sz="1400" b="1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/>
              <a:t>4 – журнала, продолжающихся изданий на языках народов РФ и иностранных </a:t>
            </a:r>
            <a:r>
              <a:rPr lang="ru-RU" sz="1400" b="1" dirty="0" smtClean="0"/>
              <a:t>языках;</a:t>
            </a:r>
            <a:endParaRPr lang="ru-RU" sz="1400" b="1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/>
              <a:t>3 – газеты на языках народов </a:t>
            </a:r>
            <a:r>
              <a:rPr lang="ru-RU" sz="1400" b="1" dirty="0" smtClean="0"/>
              <a:t>РФ;</a:t>
            </a:r>
            <a:endParaRPr lang="ru-RU" sz="1400" b="1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/>
              <a:t>1 – издание, выпущенное заводами или дополнительными </a:t>
            </a:r>
            <a:r>
              <a:rPr lang="ru-RU" sz="1400" b="1" dirty="0" smtClean="0"/>
              <a:t>тиражами.</a:t>
            </a:r>
            <a:endParaRPr lang="ru-RU" sz="1400" b="1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4" name="原创作者QQ：598969553            _11"/>
          <p:cNvSpPr>
            <a:spLocks noEditPoints="1"/>
          </p:cNvSpPr>
          <p:nvPr/>
        </p:nvSpPr>
        <p:spPr bwMode="auto">
          <a:xfrm>
            <a:off x="1122116" y="1331992"/>
            <a:ext cx="396349" cy="209198"/>
          </a:xfrm>
          <a:custGeom>
            <a:avLst/>
            <a:gdLst>
              <a:gd name="T0" fmla="*/ 2147483646 w 739"/>
              <a:gd name="T1" fmla="*/ 2147483646 h 492"/>
              <a:gd name="T2" fmla="*/ 2147483646 w 739"/>
              <a:gd name="T3" fmla="*/ 2147483646 h 492"/>
              <a:gd name="T4" fmla="*/ 2147483646 w 739"/>
              <a:gd name="T5" fmla="*/ 2147483646 h 492"/>
              <a:gd name="T6" fmla="*/ 2147483646 w 739"/>
              <a:gd name="T7" fmla="*/ 2147483646 h 492"/>
              <a:gd name="T8" fmla="*/ 2147483646 w 739"/>
              <a:gd name="T9" fmla="*/ 2147483646 h 492"/>
              <a:gd name="T10" fmla="*/ 2147483646 w 739"/>
              <a:gd name="T11" fmla="*/ 2147483646 h 492"/>
              <a:gd name="T12" fmla="*/ 2147483646 w 739"/>
              <a:gd name="T13" fmla="*/ 2147483646 h 492"/>
              <a:gd name="T14" fmla="*/ 2147483646 w 739"/>
              <a:gd name="T15" fmla="*/ 2147483646 h 492"/>
              <a:gd name="T16" fmla="*/ 2147483646 w 739"/>
              <a:gd name="T17" fmla="*/ 2147483646 h 492"/>
              <a:gd name="T18" fmla="*/ 2147483646 w 739"/>
              <a:gd name="T19" fmla="*/ 2147483646 h 492"/>
              <a:gd name="T20" fmla="*/ 2147483646 w 739"/>
              <a:gd name="T21" fmla="*/ 2147483646 h 492"/>
              <a:gd name="T22" fmla="*/ 0 w 739"/>
              <a:gd name="T23" fmla="*/ 2147483646 h 492"/>
              <a:gd name="T24" fmla="*/ 0 w 739"/>
              <a:gd name="T25" fmla="*/ 2147483646 h 492"/>
              <a:gd name="T26" fmla="*/ 2147483646 w 739"/>
              <a:gd name="T27" fmla="*/ 2147483646 h 492"/>
              <a:gd name="T28" fmla="*/ 2147483646 w 739"/>
              <a:gd name="T29" fmla="*/ 2147483646 h 492"/>
              <a:gd name="T30" fmla="*/ 2147483646 w 739"/>
              <a:gd name="T31" fmla="*/ 2147483646 h 492"/>
              <a:gd name="T32" fmla="*/ 2147483646 w 739"/>
              <a:gd name="T33" fmla="*/ 2147483646 h 492"/>
              <a:gd name="T34" fmla="*/ 2147483646 w 739"/>
              <a:gd name="T35" fmla="*/ 2147483646 h 492"/>
              <a:gd name="T36" fmla="*/ 2147483646 w 739"/>
              <a:gd name="T37" fmla="*/ 2147483646 h 492"/>
              <a:gd name="T38" fmla="*/ 2147483646 w 739"/>
              <a:gd name="T39" fmla="*/ 2147483646 h 492"/>
              <a:gd name="T40" fmla="*/ 2147483646 w 739"/>
              <a:gd name="T41" fmla="*/ 2147483646 h 492"/>
              <a:gd name="T42" fmla="*/ 2147483646 w 739"/>
              <a:gd name="T43" fmla="*/ 2147483646 h 492"/>
              <a:gd name="T44" fmla="*/ 2147483646 w 739"/>
              <a:gd name="T45" fmla="*/ 2147483646 h 492"/>
              <a:gd name="T46" fmla="*/ 2147483646 w 739"/>
              <a:gd name="T47" fmla="*/ 2147483646 h 492"/>
              <a:gd name="T48" fmla="*/ 2147483646 w 739"/>
              <a:gd name="T49" fmla="*/ 2147483646 h 492"/>
              <a:gd name="T50" fmla="*/ 2147483646 w 739"/>
              <a:gd name="T51" fmla="*/ 2147483646 h 492"/>
              <a:gd name="T52" fmla="*/ 2147483646 w 739"/>
              <a:gd name="T53" fmla="*/ 2147483646 h 492"/>
              <a:gd name="T54" fmla="*/ 2147483646 w 739"/>
              <a:gd name="T55" fmla="*/ 2147483646 h 492"/>
              <a:gd name="T56" fmla="*/ 2147483646 w 739"/>
              <a:gd name="T57" fmla="*/ 2147483646 h 492"/>
              <a:gd name="T58" fmla="*/ 2147483646 w 739"/>
              <a:gd name="T59" fmla="*/ 2147483646 h 492"/>
              <a:gd name="T60" fmla="*/ 2147483646 w 739"/>
              <a:gd name="T61" fmla="*/ 2147483646 h 492"/>
              <a:gd name="T62" fmla="*/ 2147483646 w 739"/>
              <a:gd name="T63" fmla="*/ 2147483646 h 492"/>
              <a:gd name="T64" fmla="*/ 2147483646 w 739"/>
              <a:gd name="T65" fmla="*/ 2147483646 h 492"/>
              <a:gd name="T66" fmla="*/ 2147483646 w 739"/>
              <a:gd name="T67" fmla="*/ 2147483646 h 492"/>
              <a:gd name="T68" fmla="*/ 2147483646 w 739"/>
              <a:gd name="T69" fmla="*/ 2147483646 h 492"/>
              <a:gd name="T70" fmla="*/ 2147483646 w 739"/>
              <a:gd name="T71" fmla="*/ 2147483646 h 492"/>
              <a:gd name="T72" fmla="*/ 2147483646 w 739"/>
              <a:gd name="T73" fmla="*/ 2147483646 h 492"/>
              <a:gd name="T74" fmla="*/ 2147483646 w 739"/>
              <a:gd name="T75" fmla="*/ 2147483646 h 492"/>
              <a:gd name="T76" fmla="*/ 2147483646 w 739"/>
              <a:gd name="T77" fmla="*/ 2147483646 h 492"/>
              <a:gd name="T78" fmla="*/ 2147483646 w 739"/>
              <a:gd name="T79" fmla="*/ 2147483646 h 492"/>
              <a:gd name="T80" fmla="*/ 2147483646 w 739"/>
              <a:gd name="T81" fmla="*/ 2147483646 h 492"/>
              <a:gd name="T82" fmla="*/ 2147483646 w 739"/>
              <a:gd name="T83" fmla="*/ 2147483646 h 492"/>
              <a:gd name="T84" fmla="*/ 2147483646 w 739"/>
              <a:gd name="T85" fmla="*/ 2147483646 h 492"/>
              <a:gd name="T86" fmla="*/ 2147483646 w 739"/>
              <a:gd name="T87" fmla="*/ 2147483646 h 492"/>
              <a:gd name="T88" fmla="*/ 2147483646 w 739"/>
              <a:gd name="T89" fmla="*/ 2147483646 h 492"/>
              <a:gd name="T90" fmla="*/ 2147483646 w 739"/>
              <a:gd name="T91" fmla="*/ 2147483646 h 49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739" h="492">
                <a:moveTo>
                  <a:pt x="712" y="36"/>
                </a:moveTo>
                <a:lnTo>
                  <a:pt x="712" y="404"/>
                </a:lnTo>
                <a:lnTo>
                  <a:pt x="702" y="404"/>
                </a:lnTo>
                <a:cubicBezTo>
                  <a:pt x="694" y="404"/>
                  <a:pt x="686" y="403"/>
                  <a:pt x="678" y="403"/>
                </a:cubicBezTo>
                <a:cubicBezTo>
                  <a:pt x="576" y="403"/>
                  <a:pt x="467" y="430"/>
                  <a:pt x="373" y="480"/>
                </a:cubicBezTo>
                <a:lnTo>
                  <a:pt x="369" y="482"/>
                </a:lnTo>
                <a:lnTo>
                  <a:pt x="365" y="480"/>
                </a:lnTo>
                <a:cubicBezTo>
                  <a:pt x="271" y="430"/>
                  <a:pt x="163" y="403"/>
                  <a:pt x="60" y="403"/>
                </a:cubicBezTo>
                <a:cubicBezTo>
                  <a:pt x="52" y="403"/>
                  <a:pt x="45" y="404"/>
                  <a:pt x="37" y="404"/>
                </a:cubicBezTo>
                <a:lnTo>
                  <a:pt x="26" y="404"/>
                </a:lnTo>
                <a:lnTo>
                  <a:pt x="26" y="36"/>
                </a:lnTo>
                <a:cubicBezTo>
                  <a:pt x="17" y="36"/>
                  <a:pt x="9" y="36"/>
                  <a:pt x="0" y="36"/>
                </a:cubicBezTo>
                <a:lnTo>
                  <a:pt x="0" y="418"/>
                </a:lnTo>
                <a:cubicBezTo>
                  <a:pt x="123" y="415"/>
                  <a:pt x="254" y="442"/>
                  <a:pt x="369" y="492"/>
                </a:cubicBezTo>
                <a:cubicBezTo>
                  <a:pt x="484" y="442"/>
                  <a:pt x="616" y="415"/>
                  <a:pt x="739" y="418"/>
                </a:cubicBezTo>
                <a:lnTo>
                  <a:pt x="739" y="36"/>
                </a:lnTo>
                <a:cubicBezTo>
                  <a:pt x="730" y="36"/>
                  <a:pt x="721" y="36"/>
                  <a:pt x="712" y="36"/>
                </a:cubicBezTo>
                <a:close/>
                <a:moveTo>
                  <a:pt x="357" y="418"/>
                </a:moveTo>
                <a:lnTo>
                  <a:pt x="357" y="82"/>
                </a:lnTo>
                <a:cubicBezTo>
                  <a:pt x="277" y="28"/>
                  <a:pt x="186" y="0"/>
                  <a:pt x="101" y="2"/>
                </a:cubicBezTo>
                <a:lnTo>
                  <a:pt x="101" y="352"/>
                </a:lnTo>
                <a:cubicBezTo>
                  <a:pt x="104" y="352"/>
                  <a:pt x="107" y="352"/>
                  <a:pt x="111" y="352"/>
                </a:cubicBezTo>
                <a:cubicBezTo>
                  <a:pt x="193" y="352"/>
                  <a:pt x="280" y="375"/>
                  <a:pt x="357" y="418"/>
                </a:cubicBezTo>
                <a:close/>
                <a:moveTo>
                  <a:pt x="638" y="352"/>
                </a:moveTo>
                <a:lnTo>
                  <a:pt x="638" y="2"/>
                </a:lnTo>
                <a:cubicBezTo>
                  <a:pt x="552" y="0"/>
                  <a:pt x="461" y="28"/>
                  <a:pt x="382" y="82"/>
                </a:cubicBezTo>
                <a:lnTo>
                  <a:pt x="382" y="418"/>
                </a:lnTo>
                <a:cubicBezTo>
                  <a:pt x="459" y="375"/>
                  <a:pt x="545" y="352"/>
                  <a:pt x="628" y="352"/>
                </a:cubicBezTo>
                <a:cubicBezTo>
                  <a:pt x="631" y="352"/>
                  <a:pt x="635" y="352"/>
                  <a:pt x="638" y="352"/>
                </a:cubicBezTo>
                <a:close/>
                <a:moveTo>
                  <a:pt x="369" y="473"/>
                </a:moveTo>
                <a:cubicBezTo>
                  <a:pt x="473" y="417"/>
                  <a:pt x="590" y="391"/>
                  <a:pt x="695" y="395"/>
                </a:cubicBezTo>
                <a:lnTo>
                  <a:pt x="695" y="7"/>
                </a:lnTo>
                <a:cubicBezTo>
                  <a:pt x="682" y="6"/>
                  <a:pt x="669" y="6"/>
                  <a:pt x="655" y="7"/>
                </a:cubicBezTo>
                <a:lnTo>
                  <a:pt x="655" y="370"/>
                </a:lnTo>
                <a:lnTo>
                  <a:pt x="645" y="370"/>
                </a:lnTo>
                <a:cubicBezTo>
                  <a:pt x="639" y="369"/>
                  <a:pt x="632" y="369"/>
                  <a:pt x="626" y="369"/>
                </a:cubicBezTo>
                <a:cubicBezTo>
                  <a:pt x="542" y="369"/>
                  <a:pt x="453" y="395"/>
                  <a:pt x="376" y="441"/>
                </a:cubicBezTo>
                <a:lnTo>
                  <a:pt x="369" y="445"/>
                </a:lnTo>
                <a:lnTo>
                  <a:pt x="363" y="441"/>
                </a:lnTo>
                <a:cubicBezTo>
                  <a:pt x="286" y="395"/>
                  <a:pt x="197" y="369"/>
                  <a:pt x="113" y="369"/>
                </a:cubicBezTo>
                <a:cubicBezTo>
                  <a:pt x="106" y="369"/>
                  <a:pt x="100" y="369"/>
                  <a:pt x="93" y="370"/>
                </a:cubicBezTo>
                <a:lnTo>
                  <a:pt x="83" y="370"/>
                </a:lnTo>
                <a:lnTo>
                  <a:pt x="83" y="7"/>
                </a:lnTo>
                <a:cubicBezTo>
                  <a:pt x="70" y="6"/>
                  <a:pt x="57" y="6"/>
                  <a:pt x="44" y="7"/>
                </a:cubicBezTo>
                <a:lnTo>
                  <a:pt x="44" y="395"/>
                </a:lnTo>
                <a:cubicBezTo>
                  <a:pt x="148" y="391"/>
                  <a:pt x="265" y="417"/>
                  <a:pt x="369" y="4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53" tIns="34277" rIns="68553" bIns="34277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原创作者QQ：598969553            _11"/>
          <p:cNvSpPr>
            <a:spLocks noEditPoints="1"/>
          </p:cNvSpPr>
          <p:nvPr/>
        </p:nvSpPr>
        <p:spPr bwMode="auto">
          <a:xfrm>
            <a:off x="4098644" y="1356398"/>
            <a:ext cx="385744" cy="200878"/>
          </a:xfrm>
          <a:custGeom>
            <a:avLst/>
            <a:gdLst>
              <a:gd name="T0" fmla="*/ 2147483646 w 739"/>
              <a:gd name="T1" fmla="*/ 2147483646 h 492"/>
              <a:gd name="T2" fmla="*/ 2147483646 w 739"/>
              <a:gd name="T3" fmla="*/ 2147483646 h 492"/>
              <a:gd name="T4" fmla="*/ 2147483646 w 739"/>
              <a:gd name="T5" fmla="*/ 2147483646 h 492"/>
              <a:gd name="T6" fmla="*/ 2147483646 w 739"/>
              <a:gd name="T7" fmla="*/ 2147483646 h 492"/>
              <a:gd name="T8" fmla="*/ 2147483646 w 739"/>
              <a:gd name="T9" fmla="*/ 2147483646 h 492"/>
              <a:gd name="T10" fmla="*/ 2147483646 w 739"/>
              <a:gd name="T11" fmla="*/ 2147483646 h 492"/>
              <a:gd name="T12" fmla="*/ 2147483646 w 739"/>
              <a:gd name="T13" fmla="*/ 2147483646 h 492"/>
              <a:gd name="T14" fmla="*/ 2147483646 w 739"/>
              <a:gd name="T15" fmla="*/ 2147483646 h 492"/>
              <a:gd name="T16" fmla="*/ 2147483646 w 739"/>
              <a:gd name="T17" fmla="*/ 2147483646 h 492"/>
              <a:gd name="T18" fmla="*/ 2147483646 w 739"/>
              <a:gd name="T19" fmla="*/ 2147483646 h 492"/>
              <a:gd name="T20" fmla="*/ 2147483646 w 739"/>
              <a:gd name="T21" fmla="*/ 2147483646 h 492"/>
              <a:gd name="T22" fmla="*/ 0 w 739"/>
              <a:gd name="T23" fmla="*/ 2147483646 h 492"/>
              <a:gd name="T24" fmla="*/ 0 w 739"/>
              <a:gd name="T25" fmla="*/ 2147483646 h 492"/>
              <a:gd name="T26" fmla="*/ 2147483646 w 739"/>
              <a:gd name="T27" fmla="*/ 2147483646 h 492"/>
              <a:gd name="T28" fmla="*/ 2147483646 w 739"/>
              <a:gd name="T29" fmla="*/ 2147483646 h 492"/>
              <a:gd name="T30" fmla="*/ 2147483646 w 739"/>
              <a:gd name="T31" fmla="*/ 2147483646 h 492"/>
              <a:gd name="T32" fmla="*/ 2147483646 w 739"/>
              <a:gd name="T33" fmla="*/ 2147483646 h 492"/>
              <a:gd name="T34" fmla="*/ 2147483646 w 739"/>
              <a:gd name="T35" fmla="*/ 2147483646 h 492"/>
              <a:gd name="T36" fmla="*/ 2147483646 w 739"/>
              <a:gd name="T37" fmla="*/ 2147483646 h 492"/>
              <a:gd name="T38" fmla="*/ 2147483646 w 739"/>
              <a:gd name="T39" fmla="*/ 2147483646 h 492"/>
              <a:gd name="T40" fmla="*/ 2147483646 w 739"/>
              <a:gd name="T41" fmla="*/ 2147483646 h 492"/>
              <a:gd name="T42" fmla="*/ 2147483646 w 739"/>
              <a:gd name="T43" fmla="*/ 2147483646 h 492"/>
              <a:gd name="T44" fmla="*/ 2147483646 w 739"/>
              <a:gd name="T45" fmla="*/ 2147483646 h 492"/>
              <a:gd name="T46" fmla="*/ 2147483646 w 739"/>
              <a:gd name="T47" fmla="*/ 2147483646 h 492"/>
              <a:gd name="T48" fmla="*/ 2147483646 w 739"/>
              <a:gd name="T49" fmla="*/ 2147483646 h 492"/>
              <a:gd name="T50" fmla="*/ 2147483646 w 739"/>
              <a:gd name="T51" fmla="*/ 2147483646 h 492"/>
              <a:gd name="T52" fmla="*/ 2147483646 w 739"/>
              <a:gd name="T53" fmla="*/ 2147483646 h 492"/>
              <a:gd name="T54" fmla="*/ 2147483646 w 739"/>
              <a:gd name="T55" fmla="*/ 2147483646 h 492"/>
              <a:gd name="T56" fmla="*/ 2147483646 w 739"/>
              <a:gd name="T57" fmla="*/ 2147483646 h 492"/>
              <a:gd name="T58" fmla="*/ 2147483646 w 739"/>
              <a:gd name="T59" fmla="*/ 2147483646 h 492"/>
              <a:gd name="T60" fmla="*/ 2147483646 w 739"/>
              <a:gd name="T61" fmla="*/ 2147483646 h 492"/>
              <a:gd name="T62" fmla="*/ 2147483646 w 739"/>
              <a:gd name="T63" fmla="*/ 2147483646 h 492"/>
              <a:gd name="T64" fmla="*/ 2147483646 w 739"/>
              <a:gd name="T65" fmla="*/ 2147483646 h 492"/>
              <a:gd name="T66" fmla="*/ 2147483646 w 739"/>
              <a:gd name="T67" fmla="*/ 2147483646 h 492"/>
              <a:gd name="T68" fmla="*/ 2147483646 w 739"/>
              <a:gd name="T69" fmla="*/ 2147483646 h 492"/>
              <a:gd name="T70" fmla="*/ 2147483646 w 739"/>
              <a:gd name="T71" fmla="*/ 2147483646 h 492"/>
              <a:gd name="T72" fmla="*/ 2147483646 w 739"/>
              <a:gd name="T73" fmla="*/ 2147483646 h 492"/>
              <a:gd name="T74" fmla="*/ 2147483646 w 739"/>
              <a:gd name="T75" fmla="*/ 2147483646 h 492"/>
              <a:gd name="T76" fmla="*/ 2147483646 w 739"/>
              <a:gd name="T77" fmla="*/ 2147483646 h 492"/>
              <a:gd name="T78" fmla="*/ 2147483646 w 739"/>
              <a:gd name="T79" fmla="*/ 2147483646 h 492"/>
              <a:gd name="T80" fmla="*/ 2147483646 w 739"/>
              <a:gd name="T81" fmla="*/ 2147483646 h 492"/>
              <a:gd name="T82" fmla="*/ 2147483646 w 739"/>
              <a:gd name="T83" fmla="*/ 2147483646 h 492"/>
              <a:gd name="T84" fmla="*/ 2147483646 w 739"/>
              <a:gd name="T85" fmla="*/ 2147483646 h 492"/>
              <a:gd name="T86" fmla="*/ 2147483646 w 739"/>
              <a:gd name="T87" fmla="*/ 2147483646 h 492"/>
              <a:gd name="T88" fmla="*/ 2147483646 w 739"/>
              <a:gd name="T89" fmla="*/ 2147483646 h 492"/>
              <a:gd name="T90" fmla="*/ 2147483646 w 739"/>
              <a:gd name="T91" fmla="*/ 2147483646 h 49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739" h="492">
                <a:moveTo>
                  <a:pt x="712" y="36"/>
                </a:moveTo>
                <a:lnTo>
                  <a:pt x="712" y="404"/>
                </a:lnTo>
                <a:lnTo>
                  <a:pt x="702" y="404"/>
                </a:lnTo>
                <a:cubicBezTo>
                  <a:pt x="694" y="404"/>
                  <a:pt x="686" y="403"/>
                  <a:pt x="678" y="403"/>
                </a:cubicBezTo>
                <a:cubicBezTo>
                  <a:pt x="576" y="403"/>
                  <a:pt x="467" y="430"/>
                  <a:pt x="373" y="480"/>
                </a:cubicBezTo>
                <a:lnTo>
                  <a:pt x="369" y="482"/>
                </a:lnTo>
                <a:lnTo>
                  <a:pt x="365" y="480"/>
                </a:lnTo>
                <a:cubicBezTo>
                  <a:pt x="271" y="430"/>
                  <a:pt x="163" y="403"/>
                  <a:pt x="60" y="403"/>
                </a:cubicBezTo>
                <a:cubicBezTo>
                  <a:pt x="52" y="403"/>
                  <a:pt x="45" y="404"/>
                  <a:pt x="37" y="404"/>
                </a:cubicBezTo>
                <a:lnTo>
                  <a:pt x="26" y="404"/>
                </a:lnTo>
                <a:lnTo>
                  <a:pt x="26" y="36"/>
                </a:lnTo>
                <a:cubicBezTo>
                  <a:pt x="17" y="36"/>
                  <a:pt x="9" y="36"/>
                  <a:pt x="0" y="36"/>
                </a:cubicBezTo>
                <a:lnTo>
                  <a:pt x="0" y="418"/>
                </a:lnTo>
                <a:cubicBezTo>
                  <a:pt x="123" y="415"/>
                  <a:pt x="254" y="442"/>
                  <a:pt x="369" y="492"/>
                </a:cubicBezTo>
                <a:cubicBezTo>
                  <a:pt x="484" y="442"/>
                  <a:pt x="616" y="415"/>
                  <a:pt x="739" y="418"/>
                </a:cubicBezTo>
                <a:lnTo>
                  <a:pt x="739" y="36"/>
                </a:lnTo>
                <a:cubicBezTo>
                  <a:pt x="730" y="36"/>
                  <a:pt x="721" y="36"/>
                  <a:pt x="712" y="36"/>
                </a:cubicBezTo>
                <a:close/>
                <a:moveTo>
                  <a:pt x="357" y="418"/>
                </a:moveTo>
                <a:lnTo>
                  <a:pt x="357" y="82"/>
                </a:lnTo>
                <a:cubicBezTo>
                  <a:pt x="277" y="28"/>
                  <a:pt x="186" y="0"/>
                  <a:pt x="101" y="2"/>
                </a:cubicBezTo>
                <a:lnTo>
                  <a:pt x="101" y="352"/>
                </a:lnTo>
                <a:cubicBezTo>
                  <a:pt x="104" y="352"/>
                  <a:pt x="107" y="352"/>
                  <a:pt x="111" y="352"/>
                </a:cubicBezTo>
                <a:cubicBezTo>
                  <a:pt x="193" y="352"/>
                  <a:pt x="280" y="375"/>
                  <a:pt x="357" y="418"/>
                </a:cubicBezTo>
                <a:close/>
                <a:moveTo>
                  <a:pt x="638" y="352"/>
                </a:moveTo>
                <a:lnTo>
                  <a:pt x="638" y="2"/>
                </a:lnTo>
                <a:cubicBezTo>
                  <a:pt x="552" y="0"/>
                  <a:pt x="461" y="28"/>
                  <a:pt x="382" y="82"/>
                </a:cubicBezTo>
                <a:lnTo>
                  <a:pt x="382" y="418"/>
                </a:lnTo>
                <a:cubicBezTo>
                  <a:pt x="459" y="375"/>
                  <a:pt x="545" y="352"/>
                  <a:pt x="628" y="352"/>
                </a:cubicBezTo>
                <a:cubicBezTo>
                  <a:pt x="631" y="352"/>
                  <a:pt x="635" y="352"/>
                  <a:pt x="638" y="352"/>
                </a:cubicBezTo>
                <a:close/>
                <a:moveTo>
                  <a:pt x="369" y="473"/>
                </a:moveTo>
                <a:cubicBezTo>
                  <a:pt x="473" y="417"/>
                  <a:pt x="590" y="391"/>
                  <a:pt x="695" y="395"/>
                </a:cubicBezTo>
                <a:lnTo>
                  <a:pt x="695" y="7"/>
                </a:lnTo>
                <a:cubicBezTo>
                  <a:pt x="682" y="6"/>
                  <a:pt x="669" y="6"/>
                  <a:pt x="655" y="7"/>
                </a:cubicBezTo>
                <a:lnTo>
                  <a:pt x="655" y="370"/>
                </a:lnTo>
                <a:lnTo>
                  <a:pt x="645" y="370"/>
                </a:lnTo>
                <a:cubicBezTo>
                  <a:pt x="639" y="369"/>
                  <a:pt x="632" y="369"/>
                  <a:pt x="626" y="369"/>
                </a:cubicBezTo>
                <a:cubicBezTo>
                  <a:pt x="542" y="369"/>
                  <a:pt x="453" y="395"/>
                  <a:pt x="376" y="441"/>
                </a:cubicBezTo>
                <a:lnTo>
                  <a:pt x="369" y="445"/>
                </a:lnTo>
                <a:lnTo>
                  <a:pt x="363" y="441"/>
                </a:lnTo>
                <a:cubicBezTo>
                  <a:pt x="286" y="395"/>
                  <a:pt x="197" y="369"/>
                  <a:pt x="113" y="369"/>
                </a:cubicBezTo>
                <a:cubicBezTo>
                  <a:pt x="106" y="369"/>
                  <a:pt x="100" y="369"/>
                  <a:pt x="93" y="370"/>
                </a:cubicBezTo>
                <a:lnTo>
                  <a:pt x="83" y="370"/>
                </a:lnTo>
                <a:lnTo>
                  <a:pt x="83" y="7"/>
                </a:lnTo>
                <a:cubicBezTo>
                  <a:pt x="70" y="6"/>
                  <a:pt x="57" y="6"/>
                  <a:pt x="44" y="7"/>
                </a:cubicBezTo>
                <a:lnTo>
                  <a:pt x="44" y="395"/>
                </a:lnTo>
                <a:cubicBezTo>
                  <a:pt x="148" y="391"/>
                  <a:pt x="265" y="417"/>
                  <a:pt x="369" y="4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53" tIns="34277" rIns="68553" bIns="34277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原创作者QQ：598969553            _11"/>
          <p:cNvSpPr>
            <a:spLocks noEditPoints="1"/>
          </p:cNvSpPr>
          <p:nvPr/>
        </p:nvSpPr>
        <p:spPr bwMode="auto">
          <a:xfrm>
            <a:off x="7306881" y="1356398"/>
            <a:ext cx="396349" cy="209198"/>
          </a:xfrm>
          <a:custGeom>
            <a:avLst/>
            <a:gdLst>
              <a:gd name="T0" fmla="*/ 2147483646 w 739"/>
              <a:gd name="T1" fmla="*/ 2147483646 h 492"/>
              <a:gd name="T2" fmla="*/ 2147483646 w 739"/>
              <a:gd name="T3" fmla="*/ 2147483646 h 492"/>
              <a:gd name="T4" fmla="*/ 2147483646 w 739"/>
              <a:gd name="T5" fmla="*/ 2147483646 h 492"/>
              <a:gd name="T6" fmla="*/ 2147483646 w 739"/>
              <a:gd name="T7" fmla="*/ 2147483646 h 492"/>
              <a:gd name="T8" fmla="*/ 2147483646 w 739"/>
              <a:gd name="T9" fmla="*/ 2147483646 h 492"/>
              <a:gd name="T10" fmla="*/ 2147483646 w 739"/>
              <a:gd name="T11" fmla="*/ 2147483646 h 492"/>
              <a:gd name="T12" fmla="*/ 2147483646 w 739"/>
              <a:gd name="T13" fmla="*/ 2147483646 h 492"/>
              <a:gd name="T14" fmla="*/ 2147483646 w 739"/>
              <a:gd name="T15" fmla="*/ 2147483646 h 492"/>
              <a:gd name="T16" fmla="*/ 2147483646 w 739"/>
              <a:gd name="T17" fmla="*/ 2147483646 h 492"/>
              <a:gd name="T18" fmla="*/ 2147483646 w 739"/>
              <a:gd name="T19" fmla="*/ 2147483646 h 492"/>
              <a:gd name="T20" fmla="*/ 2147483646 w 739"/>
              <a:gd name="T21" fmla="*/ 2147483646 h 492"/>
              <a:gd name="T22" fmla="*/ 0 w 739"/>
              <a:gd name="T23" fmla="*/ 2147483646 h 492"/>
              <a:gd name="T24" fmla="*/ 0 w 739"/>
              <a:gd name="T25" fmla="*/ 2147483646 h 492"/>
              <a:gd name="T26" fmla="*/ 2147483646 w 739"/>
              <a:gd name="T27" fmla="*/ 2147483646 h 492"/>
              <a:gd name="T28" fmla="*/ 2147483646 w 739"/>
              <a:gd name="T29" fmla="*/ 2147483646 h 492"/>
              <a:gd name="T30" fmla="*/ 2147483646 w 739"/>
              <a:gd name="T31" fmla="*/ 2147483646 h 492"/>
              <a:gd name="T32" fmla="*/ 2147483646 w 739"/>
              <a:gd name="T33" fmla="*/ 2147483646 h 492"/>
              <a:gd name="T34" fmla="*/ 2147483646 w 739"/>
              <a:gd name="T35" fmla="*/ 2147483646 h 492"/>
              <a:gd name="T36" fmla="*/ 2147483646 w 739"/>
              <a:gd name="T37" fmla="*/ 2147483646 h 492"/>
              <a:gd name="T38" fmla="*/ 2147483646 w 739"/>
              <a:gd name="T39" fmla="*/ 2147483646 h 492"/>
              <a:gd name="T40" fmla="*/ 2147483646 w 739"/>
              <a:gd name="T41" fmla="*/ 2147483646 h 492"/>
              <a:gd name="T42" fmla="*/ 2147483646 w 739"/>
              <a:gd name="T43" fmla="*/ 2147483646 h 492"/>
              <a:gd name="T44" fmla="*/ 2147483646 w 739"/>
              <a:gd name="T45" fmla="*/ 2147483646 h 492"/>
              <a:gd name="T46" fmla="*/ 2147483646 w 739"/>
              <a:gd name="T47" fmla="*/ 2147483646 h 492"/>
              <a:gd name="T48" fmla="*/ 2147483646 w 739"/>
              <a:gd name="T49" fmla="*/ 2147483646 h 492"/>
              <a:gd name="T50" fmla="*/ 2147483646 w 739"/>
              <a:gd name="T51" fmla="*/ 2147483646 h 492"/>
              <a:gd name="T52" fmla="*/ 2147483646 w 739"/>
              <a:gd name="T53" fmla="*/ 2147483646 h 492"/>
              <a:gd name="T54" fmla="*/ 2147483646 w 739"/>
              <a:gd name="T55" fmla="*/ 2147483646 h 492"/>
              <a:gd name="T56" fmla="*/ 2147483646 w 739"/>
              <a:gd name="T57" fmla="*/ 2147483646 h 492"/>
              <a:gd name="T58" fmla="*/ 2147483646 w 739"/>
              <a:gd name="T59" fmla="*/ 2147483646 h 492"/>
              <a:gd name="T60" fmla="*/ 2147483646 w 739"/>
              <a:gd name="T61" fmla="*/ 2147483646 h 492"/>
              <a:gd name="T62" fmla="*/ 2147483646 w 739"/>
              <a:gd name="T63" fmla="*/ 2147483646 h 492"/>
              <a:gd name="T64" fmla="*/ 2147483646 w 739"/>
              <a:gd name="T65" fmla="*/ 2147483646 h 492"/>
              <a:gd name="T66" fmla="*/ 2147483646 w 739"/>
              <a:gd name="T67" fmla="*/ 2147483646 h 492"/>
              <a:gd name="T68" fmla="*/ 2147483646 w 739"/>
              <a:gd name="T69" fmla="*/ 2147483646 h 492"/>
              <a:gd name="T70" fmla="*/ 2147483646 w 739"/>
              <a:gd name="T71" fmla="*/ 2147483646 h 492"/>
              <a:gd name="T72" fmla="*/ 2147483646 w 739"/>
              <a:gd name="T73" fmla="*/ 2147483646 h 492"/>
              <a:gd name="T74" fmla="*/ 2147483646 w 739"/>
              <a:gd name="T75" fmla="*/ 2147483646 h 492"/>
              <a:gd name="T76" fmla="*/ 2147483646 w 739"/>
              <a:gd name="T77" fmla="*/ 2147483646 h 492"/>
              <a:gd name="T78" fmla="*/ 2147483646 w 739"/>
              <a:gd name="T79" fmla="*/ 2147483646 h 492"/>
              <a:gd name="T80" fmla="*/ 2147483646 w 739"/>
              <a:gd name="T81" fmla="*/ 2147483646 h 492"/>
              <a:gd name="T82" fmla="*/ 2147483646 w 739"/>
              <a:gd name="T83" fmla="*/ 2147483646 h 492"/>
              <a:gd name="T84" fmla="*/ 2147483646 w 739"/>
              <a:gd name="T85" fmla="*/ 2147483646 h 492"/>
              <a:gd name="T86" fmla="*/ 2147483646 w 739"/>
              <a:gd name="T87" fmla="*/ 2147483646 h 492"/>
              <a:gd name="T88" fmla="*/ 2147483646 w 739"/>
              <a:gd name="T89" fmla="*/ 2147483646 h 492"/>
              <a:gd name="T90" fmla="*/ 2147483646 w 739"/>
              <a:gd name="T91" fmla="*/ 2147483646 h 49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739" h="492">
                <a:moveTo>
                  <a:pt x="712" y="36"/>
                </a:moveTo>
                <a:lnTo>
                  <a:pt x="712" y="404"/>
                </a:lnTo>
                <a:lnTo>
                  <a:pt x="702" y="404"/>
                </a:lnTo>
                <a:cubicBezTo>
                  <a:pt x="694" y="404"/>
                  <a:pt x="686" y="403"/>
                  <a:pt x="678" y="403"/>
                </a:cubicBezTo>
                <a:cubicBezTo>
                  <a:pt x="576" y="403"/>
                  <a:pt x="467" y="430"/>
                  <a:pt x="373" y="480"/>
                </a:cubicBezTo>
                <a:lnTo>
                  <a:pt x="369" y="482"/>
                </a:lnTo>
                <a:lnTo>
                  <a:pt x="365" y="480"/>
                </a:lnTo>
                <a:cubicBezTo>
                  <a:pt x="271" y="430"/>
                  <a:pt x="163" y="403"/>
                  <a:pt x="60" y="403"/>
                </a:cubicBezTo>
                <a:cubicBezTo>
                  <a:pt x="52" y="403"/>
                  <a:pt x="45" y="404"/>
                  <a:pt x="37" y="404"/>
                </a:cubicBezTo>
                <a:lnTo>
                  <a:pt x="26" y="404"/>
                </a:lnTo>
                <a:lnTo>
                  <a:pt x="26" y="36"/>
                </a:lnTo>
                <a:cubicBezTo>
                  <a:pt x="17" y="36"/>
                  <a:pt x="9" y="36"/>
                  <a:pt x="0" y="36"/>
                </a:cubicBezTo>
                <a:lnTo>
                  <a:pt x="0" y="418"/>
                </a:lnTo>
                <a:cubicBezTo>
                  <a:pt x="123" y="415"/>
                  <a:pt x="254" y="442"/>
                  <a:pt x="369" y="492"/>
                </a:cubicBezTo>
                <a:cubicBezTo>
                  <a:pt x="484" y="442"/>
                  <a:pt x="616" y="415"/>
                  <a:pt x="739" y="418"/>
                </a:cubicBezTo>
                <a:lnTo>
                  <a:pt x="739" y="36"/>
                </a:lnTo>
                <a:cubicBezTo>
                  <a:pt x="730" y="36"/>
                  <a:pt x="721" y="36"/>
                  <a:pt x="712" y="36"/>
                </a:cubicBezTo>
                <a:close/>
                <a:moveTo>
                  <a:pt x="357" y="418"/>
                </a:moveTo>
                <a:lnTo>
                  <a:pt x="357" y="82"/>
                </a:lnTo>
                <a:cubicBezTo>
                  <a:pt x="277" y="28"/>
                  <a:pt x="186" y="0"/>
                  <a:pt x="101" y="2"/>
                </a:cubicBezTo>
                <a:lnTo>
                  <a:pt x="101" y="352"/>
                </a:lnTo>
                <a:cubicBezTo>
                  <a:pt x="104" y="352"/>
                  <a:pt x="107" y="352"/>
                  <a:pt x="111" y="352"/>
                </a:cubicBezTo>
                <a:cubicBezTo>
                  <a:pt x="193" y="352"/>
                  <a:pt x="280" y="375"/>
                  <a:pt x="357" y="418"/>
                </a:cubicBezTo>
                <a:close/>
                <a:moveTo>
                  <a:pt x="638" y="352"/>
                </a:moveTo>
                <a:lnTo>
                  <a:pt x="638" y="2"/>
                </a:lnTo>
                <a:cubicBezTo>
                  <a:pt x="552" y="0"/>
                  <a:pt x="461" y="28"/>
                  <a:pt x="382" y="82"/>
                </a:cubicBezTo>
                <a:lnTo>
                  <a:pt x="382" y="418"/>
                </a:lnTo>
                <a:cubicBezTo>
                  <a:pt x="459" y="375"/>
                  <a:pt x="545" y="352"/>
                  <a:pt x="628" y="352"/>
                </a:cubicBezTo>
                <a:cubicBezTo>
                  <a:pt x="631" y="352"/>
                  <a:pt x="635" y="352"/>
                  <a:pt x="638" y="352"/>
                </a:cubicBezTo>
                <a:close/>
                <a:moveTo>
                  <a:pt x="369" y="473"/>
                </a:moveTo>
                <a:cubicBezTo>
                  <a:pt x="473" y="417"/>
                  <a:pt x="590" y="391"/>
                  <a:pt x="695" y="395"/>
                </a:cubicBezTo>
                <a:lnTo>
                  <a:pt x="695" y="7"/>
                </a:lnTo>
                <a:cubicBezTo>
                  <a:pt x="682" y="6"/>
                  <a:pt x="669" y="6"/>
                  <a:pt x="655" y="7"/>
                </a:cubicBezTo>
                <a:lnTo>
                  <a:pt x="655" y="370"/>
                </a:lnTo>
                <a:lnTo>
                  <a:pt x="645" y="370"/>
                </a:lnTo>
                <a:cubicBezTo>
                  <a:pt x="639" y="369"/>
                  <a:pt x="632" y="369"/>
                  <a:pt x="626" y="369"/>
                </a:cubicBezTo>
                <a:cubicBezTo>
                  <a:pt x="542" y="369"/>
                  <a:pt x="453" y="395"/>
                  <a:pt x="376" y="441"/>
                </a:cubicBezTo>
                <a:lnTo>
                  <a:pt x="369" y="445"/>
                </a:lnTo>
                <a:lnTo>
                  <a:pt x="363" y="441"/>
                </a:lnTo>
                <a:cubicBezTo>
                  <a:pt x="286" y="395"/>
                  <a:pt x="197" y="369"/>
                  <a:pt x="113" y="369"/>
                </a:cubicBezTo>
                <a:cubicBezTo>
                  <a:pt x="106" y="369"/>
                  <a:pt x="100" y="369"/>
                  <a:pt x="93" y="370"/>
                </a:cubicBezTo>
                <a:lnTo>
                  <a:pt x="83" y="370"/>
                </a:lnTo>
                <a:lnTo>
                  <a:pt x="83" y="7"/>
                </a:lnTo>
                <a:cubicBezTo>
                  <a:pt x="70" y="6"/>
                  <a:pt x="57" y="6"/>
                  <a:pt x="44" y="7"/>
                </a:cubicBezTo>
                <a:lnTo>
                  <a:pt x="44" y="395"/>
                </a:lnTo>
                <a:cubicBezTo>
                  <a:pt x="148" y="391"/>
                  <a:pt x="265" y="417"/>
                  <a:pt x="369" y="4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53" tIns="34277" rIns="68553" bIns="34277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原创作者QQ：598969553            _11"/>
          <p:cNvSpPr>
            <a:spLocks noEditPoints="1"/>
          </p:cNvSpPr>
          <p:nvPr/>
        </p:nvSpPr>
        <p:spPr bwMode="auto">
          <a:xfrm>
            <a:off x="10523000" y="1352238"/>
            <a:ext cx="396349" cy="209198"/>
          </a:xfrm>
          <a:custGeom>
            <a:avLst/>
            <a:gdLst>
              <a:gd name="T0" fmla="*/ 2147483646 w 739"/>
              <a:gd name="T1" fmla="*/ 2147483646 h 492"/>
              <a:gd name="T2" fmla="*/ 2147483646 w 739"/>
              <a:gd name="T3" fmla="*/ 2147483646 h 492"/>
              <a:gd name="T4" fmla="*/ 2147483646 w 739"/>
              <a:gd name="T5" fmla="*/ 2147483646 h 492"/>
              <a:gd name="T6" fmla="*/ 2147483646 w 739"/>
              <a:gd name="T7" fmla="*/ 2147483646 h 492"/>
              <a:gd name="T8" fmla="*/ 2147483646 w 739"/>
              <a:gd name="T9" fmla="*/ 2147483646 h 492"/>
              <a:gd name="T10" fmla="*/ 2147483646 w 739"/>
              <a:gd name="T11" fmla="*/ 2147483646 h 492"/>
              <a:gd name="T12" fmla="*/ 2147483646 w 739"/>
              <a:gd name="T13" fmla="*/ 2147483646 h 492"/>
              <a:gd name="T14" fmla="*/ 2147483646 w 739"/>
              <a:gd name="T15" fmla="*/ 2147483646 h 492"/>
              <a:gd name="T16" fmla="*/ 2147483646 w 739"/>
              <a:gd name="T17" fmla="*/ 2147483646 h 492"/>
              <a:gd name="T18" fmla="*/ 2147483646 w 739"/>
              <a:gd name="T19" fmla="*/ 2147483646 h 492"/>
              <a:gd name="T20" fmla="*/ 2147483646 w 739"/>
              <a:gd name="T21" fmla="*/ 2147483646 h 492"/>
              <a:gd name="T22" fmla="*/ 0 w 739"/>
              <a:gd name="T23" fmla="*/ 2147483646 h 492"/>
              <a:gd name="T24" fmla="*/ 0 w 739"/>
              <a:gd name="T25" fmla="*/ 2147483646 h 492"/>
              <a:gd name="T26" fmla="*/ 2147483646 w 739"/>
              <a:gd name="T27" fmla="*/ 2147483646 h 492"/>
              <a:gd name="T28" fmla="*/ 2147483646 w 739"/>
              <a:gd name="T29" fmla="*/ 2147483646 h 492"/>
              <a:gd name="T30" fmla="*/ 2147483646 w 739"/>
              <a:gd name="T31" fmla="*/ 2147483646 h 492"/>
              <a:gd name="T32" fmla="*/ 2147483646 w 739"/>
              <a:gd name="T33" fmla="*/ 2147483646 h 492"/>
              <a:gd name="T34" fmla="*/ 2147483646 w 739"/>
              <a:gd name="T35" fmla="*/ 2147483646 h 492"/>
              <a:gd name="T36" fmla="*/ 2147483646 w 739"/>
              <a:gd name="T37" fmla="*/ 2147483646 h 492"/>
              <a:gd name="T38" fmla="*/ 2147483646 w 739"/>
              <a:gd name="T39" fmla="*/ 2147483646 h 492"/>
              <a:gd name="T40" fmla="*/ 2147483646 w 739"/>
              <a:gd name="T41" fmla="*/ 2147483646 h 492"/>
              <a:gd name="T42" fmla="*/ 2147483646 w 739"/>
              <a:gd name="T43" fmla="*/ 2147483646 h 492"/>
              <a:gd name="T44" fmla="*/ 2147483646 w 739"/>
              <a:gd name="T45" fmla="*/ 2147483646 h 492"/>
              <a:gd name="T46" fmla="*/ 2147483646 w 739"/>
              <a:gd name="T47" fmla="*/ 2147483646 h 492"/>
              <a:gd name="T48" fmla="*/ 2147483646 w 739"/>
              <a:gd name="T49" fmla="*/ 2147483646 h 492"/>
              <a:gd name="T50" fmla="*/ 2147483646 w 739"/>
              <a:gd name="T51" fmla="*/ 2147483646 h 492"/>
              <a:gd name="T52" fmla="*/ 2147483646 w 739"/>
              <a:gd name="T53" fmla="*/ 2147483646 h 492"/>
              <a:gd name="T54" fmla="*/ 2147483646 w 739"/>
              <a:gd name="T55" fmla="*/ 2147483646 h 492"/>
              <a:gd name="T56" fmla="*/ 2147483646 w 739"/>
              <a:gd name="T57" fmla="*/ 2147483646 h 492"/>
              <a:gd name="T58" fmla="*/ 2147483646 w 739"/>
              <a:gd name="T59" fmla="*/ 2147483646 h 492"/>
              <a:gd name="T60" fmla="*/ 2147483646 w 739"/>
              <a:gd name="T61" fmla="*/ 2147483646 h 492"/>
              <a:gd name="T62" fmla="*/ 2147483646 w 739"/>
              <a:gd name="T63" fmla="*/ 2147483646 h 492"/>
              <a:gd name="T64" fmla="*/ 2147483646 w 739"/>
              <a:gd name="T65" fmla="*/ 2147483646 h 492"/>
              <a:gd name="T66" fmla="*/ 2147483646 w 739"/>
              <a:gd name="T67" fmla="*/ 2147483646 h 492"/>
              <a:gd name="T68" fmla="*/ 2147483646 w 739"/>
              <a:gd name="T69" fmla="*/ 2147483646 h 492"/>
              <a:gd name="T70" fmla="*/ 2147483646 w 739"/>
              <a:gd name="T71" fmla="*/ 2147483646 h 492"/>
              <a:gd name="T72" fmla="*/ 2147483646 w 739"/>
              <a:gd name="T73" fmla="*/ 2147483646 h 492"/>
              <a:gd name="T74" fmla="*/ 2147483646 w 739"/>
              <a:gd name="T75" fmla="*/ 2147483646 h 492"/>
              <a:gd name="T76" fmla="*/ 2147483646 w 739"/>
              <a:gd name="T77" fmla="*/ 2147483646 h 492"/>
              <a:gd name="T78" fmla="*/ 2147483646 w 739"/>
              <a:gd name="T79" fmla="*/ 2147483646 h 492"/>
              <a:gd name="T80" fmla="*/ 2147483646 w 739"/>
              <a:gd name="T81" fmla="*/ 2147483646 h 492"/>
              <a:gd name="T82" fmla="*/ 2147483646 w 739"/>
              <a:gd name="T83" fmla="*/ 2147483646 h 492"/>
              <a:gd name="T84" fmla="*/ 2147483646 w 739"/>
              <a:gd name="T85" fmla="*/ 2147483646 h 492"/>
              <a:gd name="T86" fmla="*/ 2147483646 w 739"/>
              <a:gd name="T87" fmla="*/ 2147483646 h 492"/>
              <a:gd name="T88" fmla="*/ 2147483646 w 739"/>
              <a:gd name="T89" fmla="*/ 2147483646 h 492"/>
              <a:gd name="T90" fmla="*/ 2147483646 w 739"/>
              <a:gd name="T91" fmla="*/ 2147483646 h 49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739" h="492">
                <a:moveTo>
                  <a:pt x="712" y="36"/>
                </a:moveTo>
                <a:lnTo>
                  <a:pt x="712" y="404"/>
                </a:lnTo>
                <a:lnTo>
                  <a:pt x="702" y="404"/>
                </a:lnTo>
                <a:cubicBezTo>
                  <a:pt x="694" y="404"/>
                  <a:pt x="686" y="403"/>
                  <a:pt x="678" y="403"/>
                </a:cubicBezTo>
                <a:cubicBezTo>
                  <a:pt x="576" y="403"/>
                  <a:pt x="467" y="430"/>
                  <a:pt x="373" y="480"/>
                </a:cubicBezTo>
                <a:lnTo>
                  <a:pt x="369" y="482"/>
                </a:lnTo>
                <a:lnTo>
                  <a:pt x="365" y="480"/>
                </a:lnTo>
                <a:cubicBezTo>
                  <a:pt x="271" y="430"/>
                  <a:pt x="163" y="403"/>
                  <a:pt x="60" y="403"/>
                </a:cubicBezTo>
                <a:cubicBezTo>
                  <a:pt x="52" y="403"/>
                  <a:pt x="45" y="404"/>
                  <a:pt x="37" y="404"/>
                </a:cubicBezTo>
                <a:lnTo>
                  <a:pt x="26" y="404"/>
                </a:lnTo>
                <a:lnTo>
                  <a:pt x="26" y="36"/>
                </a:lnTo>
                <a:cubicBezTo>
                  <a:pt x="17" y="36"/>
                  <a:pt x="9" y="36"/>
                  <a:pt x="0" y="36"/>
                </a:cubicBezTo>
                <a:lnTo>
                  <a:pt x="0" y="418"/>
                </a:lnTo>
                <a:cubicBezTo>
                  <a:pt x="123" y="415"/>
                  <a:pt x="254" y="442"/>
                  <a:pt x="369" y="492"/>
                </a:cubicBezTo>
                <a:cubicBezTo>
                  <a:pt x="484" y="442"/>
                  <a:pt x="616" y="415"/>
                  <a:pt x="739" y="418"/>
                </a:cubicBezTo>
                <a:lnTo>
                  <a:pt x="739" y="36"/>
                </a:lnTo>
                <a:cubicBezTo>
                  <a:pt x="730" y="36"/>
                  <a:pt x="721" y="36"/>
                  <a:pt x="712" y="36"/>
                </a:cubicBezTo>
                <a:close/>
                <a:moveTo>
                  <a:pt x="357" y="418"/>
                </a:moveTo>
                <a:lnTo>
                  <a:pt x="357" y="82"/>
                </a:lnTo>
                <a:cubicBezTo>
                  <a:pt x="277" y="28"/>
                  <a:pt x="186" y="0"/>
                  <a:pt x="101" y="2"/>
                </a:cubicBezTo>
                <a:lnTo>
                  <a:pt x="101" y="352"/>
                </a:lnTo>
                <a:cubicBezTo>
                  <a:pt x="104" y="352"/>
                  <a:pt x="107" y="352"/>
                  <a:pt x="111" y="352"/>
                </a:cubicBezTo>
                <a:cubicBezTo>
                  <a:pt x="193" y="352"/>
                  <a:pt x="280" y="375"/>
                  <a:pt x="357" y="418"/>
                </a:cubicBezTo>
                <a:close/>
                <a:moveTo>
                  <a:pt x="638" y="352"/>
                </a:moveTo>
                <a:lnTo>
                  <a:pt x="638" y="2"/>
                </a:lnTo>
                <a:cubicBezTo>
                  <a:pt x="552" y="0"/>
                  <a:pt x="461" y="28"/>
                  <a:pt x="382" y="82"/>
                </a:cubicBezTo>
                <a:lnTo>
                  <a:pt x="382" y="418"/>
                </a:lnTo>
                <a:cubicBezTo>
                  <a:pt x="459" y="375"/>
                  <a:pt x="545" y="352"/>
                  <a:pt x="628" y="352"/>
                </a:cubicBezTo>
                <a:cubicBezTo>
                  <a:pt x="631" y="352"/>
                  <a:pt x="635" y="352"/>
                  <a:pt x="638" y="352"/>
                </a:cubicBezTo>
                <a:close/>
                <a:moveTo>
                  <a:pt x="369" y="473"/>
                </a:moveTo>
                <a:cubicBezTo>
                  <a:pt x="473" y="417"/>
                  <a:pt x="590" y="391"/>
                  <a:pt x="695" y="395"/>
                </a:cubicBezTo>
                <a:lnTo>
                  <a:pt x="695" y="7"/>
                </a:lnTo>
                <a:cubicBezTo>
                  <a:pt x="682" y="6"/>
                  <a:pt x="669" y="6"/>
                  <a:pt x="655" y="7"/>
                </a:cubicBezTo>
                <a:lnTo>
                  <a:pt x="655" y="370"/>
                </a:lnTo>
                <a:lnTo>
                  <a:pt x="645" y="370"/>
                </a:lnTo>
                <a:cubicBezTo>
                  <a:pt x="639" y="369"/>
                  <a:pt x="632" y="369"/>
                  <a:pt x="626" y="369"/>
                </a:cubicBezTo>
                <a:cubicBezTo>
                  <a:pt x="542" y="369"/>
                  <a:pt x="453" y="395"/>
                  <a:pt x="376" y="441"/>
                </a:cubicBezTo>
                <a:lnTo>
                  <a:pt x="369" y="445"/>
                </a:lnTo>
                <a:lnTo>
                  <a:pt x="363" y="441"/>
                </a:lnTo>
                <a:cubicBezTo>
                  <a:pt x="286" y="395"/>
                  <a:pt x="197" y="369"/>
                  <a:pt x="113" y="369"/>
                </a:cubicBezTo>
                <a:cubicBezTo>
                  <a:pt x="106" y="369"/>
                  <a:pt x="100" y="369"/>
                  <a:pt x="93" y="370"/>
                </a:cubicBezTo>
                <a:lnTo>
                  <a:pt x="83" y="370"/>
                </a:lnTo>
                <a:lnTo>
                  <a:pt x="83" y="7"/>
                </a:lnTo>
                <a:cubicBezTo>
                  <a:pt x="70" y="6"/>
                  <a:pt x="57" y="6"/>
                  <a:pt x="44" y="7"/>
                </a:cubicBezTo>
                <a:lnTo>
                  <a:pt x="44" y="395"/>
                </a:lnTo>
                <a:cubicBezTo>
                  <a:pt x="148" y="391"/>
                  <a:pt x="265" y="417"/>
                  <a:pt x="369" y="4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53" tIns="34277" rIns="68553" bIns="34277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46500" y="2134157"/>
            <a:ext cx="223224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/>
              <a:t>Книжные палаты и (или) библиотеки субъектов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b="1" dirty="0"/>
              <a:t>(Постановлением Губернатора </a:t>
            </a:r>
            <a:r>
              <a:rPr lang="ru-RU" sz="1000" b="1" dirty="0" smtClean="0"/>
              <a:t>Белгородской </a:t>
            </a:r>
            <a:r>
              <a:rPr lang="ru-RU" sz="1000" b="1" dirty="0"/>
              <a:t>области от 22.10.2004 № 203 </a:t>
            </a:r>
            <a:r>
              <a:rPr lang="ru-RU" sz="1000" b="1" dirty="0" smtClean="0"/>
              <a:t>«Об </a:t>
            </a:r>
            <a:r>
              <a:rPr lang="ru-RU" sz="1000" b="1" dirty="0"/>
              <a:t>обязательном экземпляре </a:t>
            </a:r>
            <a:r>
              <a:rPr lang="ru-RU" sz="1000" b="1" dirty="0" smtClean="0"/>
              <a:t>документов Белгородской области» </a:t>
            </a:r>
            <a:r>
              <a:rPr lang="ru-RU" sz="1000" b="1" dirty="0"/>
              <a:t>получателем обязательного экземпляра </a:t>
            </a:r>
            <a:r>
              <a:rPr lang="ru-RU" sz="1000" b="1" dirty="0" smtClean="0"/>
              <a:t>СМИ, зарегистрированных  </a:t>
            </a:r>
            <a:r>
              <a:rPr lang="ru-RU" sz="1000" b="1" dirty="0"/>
              <a:t>в регионе </a:t>
            </a:r>
            <a:r>
              <a:rPr lang="ru-RU" sz="1000" b="1" dirty="0" smtClean="0"/>
              <a:t>является Белгородская </a:t>
            </a:r>
            <a:r>
              <a:rPr lang="ru-RU" sz="1000" b="1" dirty="0"/>
              <a:t>государственная универсальная научная </a:t>
            </a:r>
            <a:r>
              <a:rPr lang="ru-RU" sz="1000" b="1" dirty="0" smtClean="0"/>
              <a:t>библиотека)  </a:t>
            </a:r>
            <a:endParaRPr lang="ru-RU" sz="1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345218" y="5391509"/>
            <a:ext cx="2240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/>
              <a:t>Количество: 3 обязательных экземпляра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768122" y="2268079"/>
            <a:ext cx="2051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/>
              <a:t>Библиотеки муниципальных образований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993076" y="4445514"/>
            <a:ext cx="17660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/>
              <a:t>Количество: 2 обязательных экземпляра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8478827" y="6047759"/>
            <a:ext cx="3672408" cy="72008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Calibri" panose="020F0502020204030204" pitchFamily="34" charset="0"/>
              </a:rPr>
              <a:t>ВАЖНО!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Calibri" panose="020F0502020204030204" pitchFamily="34" charset="0"/>
              </a:rPr>
              <a:t>Роскомандзор получателем обязательного экземпляра не является!</a:t>
            </a:r>
          </a:p>
        </p:txBody>
      </p:sp>
      <p:sp>
        <p:nvSpPr>
          <p:cNvPr id="44" name="Стрелка вниз 43"/>
          <p:cNvSpPr/>
          <p:nvPr/>
        </p:nvSpPr>
        <p:spPr>
          <a:xfrm>
            <a:off x="4098644" y="3656003"/>
            <a:ext cx="425383" cy="389699"/>
          </a:xfrm>
          <a:prstGeom prst="downArrow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Стрелка вниз 46"/>
          <p:cNvSpPr/>
          <p:nvPr/>
        </p:nvSpPr>
        <p:spPr>
          <a:xfrm>
            <a:off x="7249298" y="4824138"/>
            <a:ext cx="432048" cy="360040"/>
          </a:xfrm>
          <a:prstGeom prst="downArrow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Стрелка вниз 48"/>
          <p:cNvSpPr/>
          <p:nvPr/>
        </p:nvSpPr>
        <p:spPr>
          <a:xfrm>
            <a:off x="1043371" y="3734139"/>
            <a:ext cx="413332" cy="341418"/>
          </a:xfrm>
          <a:prstGeom prst="downArrow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Стрелка вниз 49"/>
          <p:cNvSpPr/>
          <p:nvPr/>
        </p:nvSpPr>
        <p:spPr>
          <a:xfrm>
            <a:off x="10583686" y="3390559"/>
            <a:ext cx="420592" cy="349076"/>
          </a:xfrm>
          <a:prstGeom prst="downArrow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26221" y="105858"/>
            <a:ext cx="7887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cs typeface="Times New Roman" panose="02020603050405020304" pitchFamily="18" charset="0"/>
              </a:rPr>
              <a:t>     </a:t>
            </a:r>
            <a:r>
              <a:rPr lang="ru-RU" sz="1600" b="1" dirty="0">
                <a:cs typeface="Calibri" panose="020F0502020204030204" pitchFamily="34" charset="0"/>
              </a:rPr>
              <a:t>п. 1,2 ст. 7 Федерального закона </a:t>
            </a:r>
            <a:r>
              <a:rPr lang="ru-RU" sz="1600" b="1" dirty="0" smtClean="0">
                <a:cs typeface="Calibri" panose="020F0502020204030204" pitchFamily="34" charset="0"/>
              </a:rPr>
              <a:t>производители </a:t>
            </a:r>
            <a:r>
              <a:rPr lang="ru-RU" sz="1600" b="1" dirty="0">
                <a:cs typeface="Calibri" panose="020F0502020204030204" pitchFamily="34" charset="0"/>
              </a:rPr>
              <a:t>документов доставляют обязательные экземпляры печатных изданий в день выхода  в свет первой партии тиража получателям обязательных экземпляров по следующим адресам: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0" y="157340"/>
            <a:ext cx="949952" cy="84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173"/>
          </a:xfrm>
        </p:spPr>
      </p:pic>
      <p:pic>
        <p:nvPicPr>
          <p:cNvPr id="7" name="im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715" y="467349"/>
            <a:ext cx="1461829" cy="17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38200" y="1331992"/>
            <a:ext cx="10515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6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6" descr="puzzle_head_PA_500_clr_2564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348" y="2601583"/>
            <a:ext cx="1341437" cy="32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Блок-схема: альтернативный процесс 8"/>
          <p:cNvSpPr/>
          <p:nvPr/>
        </p:nvSpPr>
        <p:spPr>
          <a:xfrm>
            <a:off x="101244" y="4178551"/>
            <a:ext cx="5051425" cy="2398713"/>
          </a:xfrm>
          <a:prstGeom prst="flowChartAlternateProcess">
            <a:avLst/>
          </a:prstGeom>
          <a:solidFill>
            <a:srgbClr val="5B9BD5">
              <a:lumMod val="20000"/>
              <a:lumOff val="80000"/>
            </a:srgbClr>
          </a:solidFill>
          <a:ln w="381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Информационное телеграфное агентство России (ИТАР-ТАСС)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online.bookchamber.ru</a:t>
            </a:r>
            <a:endParaRPr kumimoji="0" lang="ru-RU" sz="32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8066087" y="4178551"/>
            <a:ext cx="3862387" cy="2398713"/>
          </a:xfrm>
          <a:prstGeom prst="flowChartAlternateProcess">
            <a:avLst/>
          </a:prstGeom>
          <a:solidFill>
            <a:srgbClr val="5B9BD5">
              <a:lumMod val="20000"/>
              <a:lumOff val="80000"/>
            </a:srgbClr>
          </a:solidFill>
          <a:ln w="381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Российская государственная библиотека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oek.rsl.ru</a:t>
            </a:r>
            <a:endParaRPr kumimoji="0" lang="ru-RU" sz="32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10800000">
            <a:off x="5253913" y="4804026"/>
            <a:ext cx="449262" cy="1147763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7462615" y="4804026"/>
            <a:ext cx="449262" cy="114776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01931" y="222192"/>
            <a:ext cx="9126543" cy="1937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п. </a:t>
            </a:r>
            <a:r>
              <a:rPr lang="ru-RU" altLang="ru-RU" sz="2400" b="1" dirty="0">
                <a:solidFill>
                  <a:prstClr val="black"/>
                </a:solidFill>
                <a:cs typeface="Calibri" panose="020F0502020204030204" pitchFamily="34" charset="0"/>
              </a:rPr>
              <a:t>2.1 </a:t>
            </a:r>
            <a:r>
              <a:rPr lang="ru-RU" altLang="ru-RU" sz="24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ст. 7 Федерального закона</a:t>
            </a:r>
            <a:endParaRPr lang="ru-RU" altLang="ru-RU" sz="24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 algn="ctr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prstClr val="black"/>
                </a:solidFill>
                <a:cs typeface="Calibri" panose="020F0502020204030204" pitchFamily="34" charset="0"/>
              </a:rPr>
              <a:t>Производители документов доставляют по одному обязательному экземпляру </a:t>
            </a:r>
            <a:r>
              <a:rPr lang="ru-RU" altLang="ru-RU" sz="2400" b="1" u="sng" dirty="0">
                <a:solidFill>
                  <a:prstClr val="black"/>
                </a:solidFill>
                <a:cs typeface="Calibri" panose="020F0502020204030204" pitchFamily="34" charset="0"/>
              </a:rPr>
              <a:t>печатных изданий в электронной форме в течение семи дней со дня выхода в свет первой партии тиража печатных изданий</a:t>
            </a:r>
            <a:r>
              <a:rPr lang="ru-RU" altLang="ru-RU" sz="2400" b="1" dirty="0">
                <a:solidFill>
                  <a:prstClr val="black"/>
                </a:solidFill>
                <a:cs typeface="Calibri" panose="020F0502020204030204" pitchFamily="34" charset="0"/>
              </a:rPr>
              <a:t> следующим получателям:</a:t>
            </a:r>
          </a:p>
        </p:txBody>
      </p:sp>
      <p:pic>
        <p:nvPicPr>
          <p:cNvPr id="13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324" y="2470874"/>
            <a:ext cx="2261826" cy="145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22" descr="6804_Pressuha_s_Kuyvashevim_po_rae_i_expo_2020_Soglashenie_o_sotrudnichestve_s_ITAR_TASS_Ekaterinburg_itar_tass_1394202626_original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6"/>
          <a:stretch/>
        </p:blipFill>
        <p:spPr bwMode="auto">
          <a:xfrm>
            <a:off x="1345066" y="2566019"/>
            <a:ext cx="2267464" cy="135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63" y="209524"/>
            <a:ext cx="949952" cy="84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0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  <p:bldP spid="11" grpId="0" animBg="1"/>
      <p:bldP spid="11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173"/>
          </a:xfrm>
        </p:spPr>
      </p:pic>
      <p:pic>
        <p:nvPicPr>
          <p:cNvPr id="7" name="im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715" y="467349"/>
            <a:ext cx="1461829" cy="17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34574" y="275314"/>
            <a:ext cx="937691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kern="0" dirty="0"/>
              <a:t>Требования </a:t>
            </a:r>
            <a:r>
              <a:rPr lang="ru-RU" sz="2800" b="1" kern="0" dirty="0" smtClean="0"/>
              <a:t>ст. </a:t>
            </a:r>
            <a:r>
              <a:rPr lang="ru-RU" sz="2800" b="1" kern="0" dirty="0"/>
              <a:t>11 Закона РФ от 27.12.1991 № 2124-1 «О средствах массовой информации»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/>
              <a:t>(основания для внесения </a:t>
            </a:r>
            <a:r>
              <a:rPr lang="ru-RU" sz="1400" b="1" kern="0" dirty="0"/>
              <a:t>изменений в запись о регистрации </a:t>
            </a:r>
            <a:r>
              <a:rPr lang="ru-RU" sz="1400" b="1" kern="0" dirty="0" smtClean="0"/>
              <a:t>СМИ, уведомления регистрирующего органа)</a:t>
            </a:r>
            <a:endParaRPr lang="ru-RU" sz="1400" b="1" kern="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830127" y="1690688"/>
            <a:ext cx="79794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Смена учредителя</a:t>
            </a:r>
          </a:p>
          <a:p>
            <a:r>
              <a:rPr lang="ru-RU" b="1" dirty="0"/>
              <a:t>Изменение состава соучредителей</a:t>
            </a:r>
          </a:p>
          <a:p>
            <a:r>
              <a:rPr lang="ru-RU" b="1" dirty="0"/>
              <a:t>Изменение наименования (наименования) СМИ</a:t>
            </a:r>
          </a:p>
          <a:p>
            <a:r>
              <a:rPr lang="ru-RU" b="1" dirty="0"/>
              <a:t>Изменение языка распространения</a:t>
            </a:r>
          </a:p>
          <a:p>
            <a:r>
              <a:rPr lang="ru-RU" b="1" dirty="0"/>
              <a:t>Изменение примерной тематики и (или) специализации</a:t>
            </a:r>
          </a:p>
          <a:p>
            <a:r>
              <a:rPr lang="ru-RU" b="1" dirty="0"/>
              <a:t>Изменение территории распространения СМИ</a:t>
            </a:r>
          </a:p>
          <a:p>
            <a:r>
              <a:rPr lang="ru-RU" b="1" dirty="0"/>
              <a:t>Изменение доменного имения сайта в сети Интернет (для сетевого издания)</a:t>
            </a:r>
          </a:p>
          <a:p>
            <a:r>
              <a:rPr lang="ru-RU" b="1" dirty="0"/>
              <a:t>Изменение формы и (или) вида периодического распространения СМИ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907765" y="4447556"/>
            <a:ext cx="79017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Изменения </a:t>
            </a:r>
            <a:r>
              <a:rPr lang="ru-RU" b="1" dirty="0"/>
              <a:t>места нахождения учредителя</a:t>
            </a:r>
          </a:p>
          <a:p>
            <a:r>
              <a:rPr lang="ru-RU" b="1" dirty="0" smtClean="0"/>
              <a:t>Изменения </a:t>
            </a:r>
            <a:r>
              <a:rPr lang="ru-RU" b="1" dirty="0"/>
              <a:t>места нахождения  редакции</a:t>
            </a:r>
          </a:p>
          <a:p>
            <a:r>
              <a:rPr lang="ru-RU" b="1" dirty="0" smtClean="0"/>
              <a:t>Изменения периодичности </a:t>
            </a:r>
            <a:r>
              <a:rPr lang="ru-RU" b="1" dirty="0"/>
              <a:t>выпуска СМИ</a:t>
            </a:r>
          </a:p>
          <a:p>
            <a:r>
              <a:rPr lang="ru-RU" b="1" dirty="0" smtClean="0"/>
              <a:t>Изменения максимального </a:t>
            </a:r>
            <a:r>
              <a:rPr lang="ru-RU" b="1" dirty="0"/>
              <a:t>объёма СМИ</a:t>
            </a:r>
          </a:p>
          <a:p>
            <a:r>
              <a:rPr lang="ru-RU" b="1" dirty="0" smtClean="0"/>
              <a:t>Принятия </a:t>
            </a:r>
            <a:r>
              <a:rPr lang="ru-RU" b="1" dirty="0"/>
              <a:t>решения о </a:t>
            </a:r>
            <a:r>
              <a:rPr lang="ru-RU" b="1" dirty="0" smtClean="0"/>
              <a:t>прекращении </a:t>
            </a:r>
            <a:r>
              <a:rPr lang="ru-RU" b="1" dirty="0"/>
              <a:t>деятельности СМИ</a:t>
            </a:r>
          </a:p>
          <a:p>
            <a:r>
              <a:rPr lang="ru-RU" b="1" dirty="0" smtClean="0"/>
              <a:t>Принятия решения </a:t>
            </a:r>
            <a:r>
              <a:rPr lang="ru-RU" b="1" dirty="0"/>
              <a:t>о приостановлении деятельности СМИ</a:t>
            </a:r>
          </a:p>
          <a:p>
            <a:r>
              <a:rPr lang="ru-RU" b="1" dirty="0" smtClean="0"/>
              <a:t>Принятия решения </a:t>
            </a:r>
            <a:r>
              <a:rPr lang="ru-RU" b="1" dirty="0"/>
              <a:t>о возобновлении деятельности СМИ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87491" y="4309056"/>
            <a:ext cx="25677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Учредитель обязан уведомить регистрирующий орган в течение месяца со дня: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08204" y="1690688"/>
            <a:ext cx="23263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Основания для внесения изменений в запись о регистрации СМИ: </a:t>
            </a:r>
            <a:endParaRPr lang="ru-RU" sz="24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3" y="131559"/>
            <a:ext cx="949952" cy="84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9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7"/>
            <a:ext cx="12192000" cy="6856173"/>
          </a:xfrm>
        </p:spPr>
      </p:pic>
      <p:pic>
        <p:nvPicPr>
          <p:cNvPr id="7" name="im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715" y="467349"/>
            <a:ext cx="1461829" cy="17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38200" y="1331992"/>
            <a:ext cx="10515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6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8385" y="1381208"/>
            <a:ext cx="11262425" cy="823407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marL="0" marR="0" lvl="0" indent="0" algn="ctr" defTabSz="46672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</a:endParaRPr>
          </a:p>
          <a:p>
            <a:pPr marL="0" marR="0" lvl="0" indent="0" algn="ctr" defTabSz="46672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lang="ru-RU" sz="1050" dirty="0">
              <a:latin typeface="Arial"/>
            </a:endParaRPr>
          </a:p>
          <a:p>
            <a:pPr marL="0" marR="0" lvl="0" indent="0" algn="ctr" defTabSz="46672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</a:endParaRPr>
          </a:p>
          <a:p>
            <a:pPr marL="0" marR="0" lvl="0" indent="0" algn="ctr" defTabSz="46672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lang="ru-RU" sz="1050" dirty="0">
              <a:latin typeface="Arial"/>
            </a:endParaRPr>
          </a:p>
          <a:p>
            <a:pPr marL="0" marR="0" lvl="0" indent="0" algn="ctr" defTabSz="46672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</a:endParaRPr>
          </a:p>
          <a:p>
            <a:pPr marL="0" marR="0" lvl="0" indent="0" algn="ctr" defTabSz="46672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lang="ru-RU" sz="1050" dirty="0">
              <a:latin typeface="Arial"/>
            </a:endParaRPr>
          </a:p>
          <a:p>
            <a:pPr marL="0" marR="0" lvl="0" indent="0" algn="ctr" defTabSz="46672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</a:endParaRPr>
          </a:p>
          <a:p>
            <a:pPr marL="0" marR="0" lvl="0" indent="0" algn="ctr" defTabSz="46672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lang="ru-RU" sz="1050" dirty="0">
              <a:latin typeface="Arial"/>
            </a:endParaRPr>
          </a:p>
          <a:p>
            <a:pPr marL="0" marR="0" lvl="0" indent="0" algn="ctr" defTabSz="46672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ctr" defTabSz="46672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lang="ru-RU" sz="2000" dirty="0"/>
          </a:p>
          <a:p>
            <a:pPr marL="0" marR="0" lvl="0" indent="0" algn="ctr" defTabSz="46672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ctr" defTabSz="46672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lang="ru-RU" sz="2000" dirty="0"/>
          </a:p>
          <a:p>
            <a:pPr marL="0" marR="0" lvl="0" indent="0" algn="ctr" defTabSz="46672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ctr" defTabSz="46672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lang="ru-RU" sz="2000" dirty="0"/>
          </a:p>
          <a:p>
            <a:pPr marL="0" marR="0" lvl="0" indent="0" algn="ctr" defTabSz="46672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ctr" defTabSz="46672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ctr" defTabSz="46672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Регистрация средства массовой информации может быть признана недействительной исключительно судом в порядке административного судопроизводства по заявлению регистрирующего органа в случае:</a:t>
            </a:r>
          </a:p>
          <a:p>
            <a:pPr marL="0" marR="0" lvl="0" indent="0" algn="ctr" defTabSz="46672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ctr" defTabSz="46672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lvl="0" algn="just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2000" b="1" dirty="0" smtClean="0"/>
              <a:t>- если </a:t>
            </a:r>
            <a:r>
              <a:rPr lang="ru-RU" sz="2000" b="1" dirty="0"/>
              <a:t>представленные заявителем в регистрирующий орган в соответствии со ст</a:t>
            </a:r>
            <a:r>
              <a:rPr lang="ru-RU" sz="2000" b="1" dirty="0" smtClean="0"/>
              <a:t>. 10 Закона «О СМИ» сведения </a:t>
            </a:r>
            <a:r>
              <a:rPr lang="ru-RU" sz="2000" b="1" dirty="0"/>
              <a:t>не соответствуют </a:t>
            </a:r>
            <a:r>
              <a:rPr lang="ru-RU" sz="2000" b="1" dirty="0" smtClean="0"/>
              <a:t>действительности;</a:t>
            </a:r>
            <a:endParaRPr lang="ru-RU" sz="2000" b="1" dirty="0"/>
          </a:p>
          <a:p>
            <a:pPr lvl="0" algn="just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2000" b="1" dirty="0" smtClean="0"/>
              <a:t>- если </a:t>
            </a:r>
            <a:r>
              <a:rPr lang="ru-RU" sz="2000" b="1" dirty="0"/>
              <a:t>средство массовой информации не выходит в свет (в эфир) </a:t>
            </a:r>
            <a:r>
              <a:rPr lang="ru-RU" sz="2000" b="1" dirty="0" smtClean="0"/>
              <a:t>более </a:t>
            </a:r>
            <a:r>
              <a:rPr lang="ru-RU" sz="2000" b="1" dirty="0"/>
              <a:t>одного года</a:t>
            </a:r>
            <a:r>
              <a:rPr lang="ru-RU" sz="2000" b="1" dirty="0" smtClean="0"/>
              <a:t>;</a:t>
            </a:r>
          </a:p>
          <a:p>
            <a:pPr algn="just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2000" b="1" dirty="0" smtClean="0"/>
              <a:t>- если </a:t>
            </a:r>
            <a:r>
              <a:rPr lang="ru-RU" sz="2000" b="1" dirty="0"/>
              <a:t>устав редакции или заменяющий его договор не направлен в регистрирующий орган в течение трех месяцев со дня первого выхода в свет (в эфир) средства массовой </a:t>
            </a:r>
            <a:r>
              <a:rPr lang="ru-RU" sz="2000" b="1" dirty="0" smtClean="0"/>
              <a:t>инфо</a:t>
            </a:r>
            <a:r>
              <a:rPr lang="ru-RU" sz="2000" b="1" dirty="0"/>
              <a:t>рмации;</a:t>
            </a:r>
          </a:p>
          <a:p>
            <a:pPr lvl="0" algn="just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2000" b="1" dirty="0" smtClean="0"/>
              <a:t>- если </a:t>
            </a:r>
            <a:r>
              <a:rPr lang="ru-RU" sz="2000" b="1" dirty="0"/>
              <a:t>имела место повторная регистрация средства массовой информации.</a:t>
            </a:r>
          </a:p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ru-RU" sz="1050" dirty="0">
              <a:latin typeface="Arial"/>
            </a:endParaRPr>
          </a:p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ru-RU" sz="1050" dirty="0">
              <a:latin typeface="Arial"/>
            </a:endParaRPr>
          </a:p>
          <a:p>
            <a:pPr marL="228600" lvl="0" indent="-22860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arenR"/>
              <a:defRPr/>
            </a:pPr>
            <a:endParaRPr lang="ru-RU" sz="1050" dirty="0">
              <a:latin typeface="Arial"/>
            </a:endParaRPr>
          </a:p>
          <a:p>
            <a:pPr marL="0" marR="0" lvl="0" indent="0" algn="ctr" defTabSz="46672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9302" y="2539885"/>
            <a:ext cx="11091508" cy="823407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marL="0" marR="0" lvl="0" indent="0" algn="ctr" defTabSz="46672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38200" y="3719358"/>
            <a:ext cx="10971751" cy="7693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marR="0" lvl="0" indent="0" algn="ctr" defTabSz="533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09303" y="4740354"/>
            <a:ext cx="11100648" cy="823407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marL="0" marR="0" lvl="0" indent="0" algn="ctr" defTabSz="46672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9302" y="5829167"/>
            <a:ext cx="11126340" cy="88653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marL="0" marR="0" lvl="0" indent="0" algn="ctr" defTabSz="46672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41856" y="2520305"/>
            <a:ext cx="2699695" cy="290640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marR="0" lvl="0" indent="0" algn="ctr" defTabSz="533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17750" y="312893"/>
            <a:ext cx="9466003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2800" b="1" dirty="0"/>
              <a:t>Статья 15. Признание регистрации средства массовой информации недействительной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7" y="181583"/>
            <a:ext cx="949952" cy="84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3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173"/>
          </a:xfrm>
        </p:spPr>
      </p:pic>
      <p:pic>
        <p:nvPicPr>
          <p:cNvPr id="7" name="im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715" y="467349"/>
            <a:ext cx="1461829" cy="17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38200" y="1331992"/>
            <a:ext cx="10515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6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4" descr="G:\1111\dlya_prezentacii_chelovechki_3_13155726 (2)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750" b="1601"/>
          <a:stretch/>
        </p:blipFill>
        <p:spPr bwMode="auto">
          <a:xfrm>
            <a:off x="210084" y="1215191"/>
            <a:ext cx="1387979" cy="157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A17\Desktop\v7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0" t="2520" r="19504" b="7344"/>
          <a:stretch/>
        </p:blipFill>
        <p:spPr bwMode="auto">
          <a:xfrm>
            <a:off x="268124" y="3485957"/>
            <a:ext cx="1140151" cy="216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746914" y="1431384"/>
            <a:ext cx="102350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cs typeface="Times New Roman" panose="02020603050405020304" pitchFamily="18" charset="0"/>
              </a:rPr>
              <a:t>В случае смерти физического лица, реорганизации или ликвидации объединения граждан либо прекращения юридического лица, которые являются учредителями СМИ и права и обязанности которых не перешли к редакции в соответствии с ч. 4 ст. 18 Закона «О СМИ», регистрация средства массовой информации утрачивает силу.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127549" y="3920802"/>
            <a:ext cx="97938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cs typeface="Times New Roman" panose="02020603050405020304" pitchFamily="18" charset="0"/>
                <a:sym typeface="Calibri" pitchFamily="34" charset="0"/>
              </a:rPr>
              <a:t>Регистрирующий орган подтверждает факт истечения годичного срока с момента прекращения деятельности учредителя </a:t>
            </a:r>
            <a:r>
              <a:rPr lang="ru-RU" sz="2400" b="1" dirty="0" smtClean="0">
                <a:cs typeface="Times New Roman" panose="02020603050405020304" pitchFamily="18" charset="0"/>
                <a:sym typeface="Calibri" pitchFamily="34" charset="0"/>
              </a:rPr>
              <a:t>- юридического </a:t>
            </a:r>
            <a:r>
              <a:rPr lang="ru-RU" sz="2400" b="1" dirty="0">
                <a:cs typeface="Times New Roman" panose="02020603050405020304" pitchFamily="18" charset="0"/>
                <a:sym typeface="Calibri" pitchFamily="34" charset="0"/>
              </a:rPr>
              <a:t>лица либо смерти учредителя </a:t>
            </a:r>
            <a:r>
              <a:rPr lang="ru-RU" sz="2400" b="1" dirty="0" smtClean="0">
                <a:cs typeface="Times New Roman" panose="02020603050405020304" pitchFamily="18" charset="0"/>
                <a:sym typeface="Calibri" pitchFamily="34" charset="0"/>
              </a:rPr>
              <a:t>- </a:t>
            </a:r>
            <a:r>
              <a:rPr lang="ru-RU" sz="2400" b="1" dirty="0">
                <a:cs typeface="Times New Roman" panose="02020603050405020304" pitchFamily="18" charset="0"/>
                <a:sym typeface="Calibri" pitchFamily="34" charset="0"/>
              </a:rPr>
              <a:t>физического лица, отсутствия уведомления в регистрирующем органе</a:t>
            </a:r>
            <a:r>
              <a:rPr lang="ru-RU" sz="2400" b="1" dirty="0" smtClean="0">
                <a:cs typeface="Times New Roman" panose="02020603050405020304" pitchFamily="18" charset="0"/>
                <a:sym typeface="Calibri" pitchFamily="34" charset="0"/>
              </a:rPr>
              <a:t>.</a:t>
            </a:r>
          </a:p>
          <a:p>
            <a:pPr algn="ctr">
              <a:defRPr/>
            </a:pPr>
            <a:r>
              <a:rPr lang="ru-RU" sz="2400" b="1" dirty="0" smtClean="0">
                <a:cs typeface="Times New Roman" panose="02020603050405020304" pitchFamily="18" charset="0"/>
                <a:sym typeface="Calibri" pitchFamily="34" charset="0"/>
              </a:rPr>
              <a:t>Регистрирующий </a:t>
            </a:r>
            <a:r>
              <a:rPr lang="ru-RU" sz="2400" b="1" dirty="0">
                <a:cs typeface="Times New Roman" panose="02020603050405020304" pitchFamily="18" charset="0"/>
                <a:sym typeface="Calibri" pitchFamily="34" charset="0"/>
              </a:rPr>
              <a:t>орган вносит в реестр зарегистрированных средств массовой информации соответствующую </a:t>
            </a:r>
            <a:r>
              <a:rPr lang="ru-RU" sz="2400" b="1" dirty="0" smtClean="0">
                <a:cs typeface="Times New Roman" panose="02020603050405020304" pitchFamily="18" charset="0"/>
                <a:sym typeface="Calibri" pitchFamily="34" charset="0"/>
              </a:rPr>
              <a:t>запись.</a:t>
            </a:r>
            <a:endParaRPr lang="ru-RU" sz="2400" b="1" dirty="0">
              <a:cs typeface="Times New Roman" panose="02020603050405020304" pitchFamily="18" charset="0"/>
              <a:sym typeface="Calibri" pitchFamily="34" charset="0"/>
            </a:endParaRPr>
          </a:p>
          <a:p>
            <a:pPr algn="ctr"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  <a:sym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820651" y="4879197"/>
            <a:ext cx="27971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62841" y="279127"/>
            <a:ext cx="90585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56" y="176698"/>
            <a:ext cx="949952" cy="84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0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3"/>
          <p:cNvPicPr>
            <a:picLocks noChangeAspect="1"/>
          </p:cNvPicPr>
          <p:nvPr/>
        </p:nvPicPr>
        <p:blipFill>
          <a:blip r:embed="rId2" cstate="print">
            <a:duotone>
              <a:srgbClr val="1CADE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3" y="1827"/>
            <a:ext cx="12192000" cy="68561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3632" y="1922396"/>
            <a:ext cx="7704856" cy="116948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atin typeface="+mn-lt"/>
                <a:cs typeface="Times New Roman" panose="02020603050405020304" pitchFamily="18" charset="0"/>
              </a:rPr>
              <a:t>Соблюдение требований законодательства Российской Федерации в части распространения материалов и сообщений иностранных агентов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51851" y="4869160"/>
            <a:ext cx="6336704" cy="1241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44546A"/>
                </a:solidFill>
                <a:cs typeface="Times New Roman" panose="02020603050405020304" pitchFamily="18" charset="0"/>
              </a:rPr>
              <a:t>Докладчик:</a:t>
            </a:r>
          </a:p>
          <a:p>
            <a:pPr algn="r"/>
            <a:r>
              <a:rPr lang="ru-RU" b="1" dirty="0" err="1" smtClean="0">
                <a:solidFill>
                  <a:srgbClr val="44546A"/>
                </a:solidFill>
                <a:cs typeface="Times New Roman" panose="02020603050405020304" pitchFamily="18" charset="0"/>
              </a:rPr>
              <a:t>Гапотченко</a:t>
            </a:r>
            <a:r>
              <a:rPr lang="ru-RU" b="1" dirty="0" smtClean="0">
                <a:solidFill>
                  <a:srgbClr val="44546A"/>
                </a:solidFill>
                <a:cs typeface="Times New Roman" panose="02020603050405020304" pitchFamily="18" charset="0"/>
              </a:rPr>
              <a:t> Елена Олеговна</a:t>
            </a:r>
            <a:endParaRPr lang="ru-RU" b="1" dirty="0">
              <a:solidFill>
                <a:srgbClr val="44546A"/>
              </a:solidFill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solidFill>
                  <a:srgbClr val="44546A"/>
                </a:solidFill>
                <a:cs typeface="Times New Roman" panose="02020603050405020304" pitchFamily="18" charset="0"/>
              </a:rPr>
              <a:t>начальник отдела </a:t>
            </a:r>
            <a:r>
              <a:rPr lang="ru-RU" b="1" dirty="0">
                <a:solidFill>
                  <a:srgbClr val="44546A"/>
                </a:solidFill>
                <a:cs typeface="Times New Roman" panose="02020603050405020304" pitchFamily="18" charset="0"/>
              </a:rPr>
              <a:t>контроля и надзора в сфере массовых коммуникаций</a:t>
            </a:r>
          </a:p>
        </p:txBody>
      </p:sp>
      <p:sp>
        <p:nvSpPr>
          <p:cNvPr id="7" name="Номер слайда 2">
            <a:extLst>
              <a:ext uri="{FF2B5EF4-FFF2-40B4-BE49-F238E27FC236}">
                <a16:creationId xmlns="" xmlns:a16="http://schemas.microsoft.com/office/drawing/2014/main" id="{A0085C49-7B6E-4F77-9D19-9EDC9284E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6" y="1"/>
            <a:ext cx="1266603" cy="1124745"/>
          </a:xfrm>
          <a:prstGeom prst="rect">
            <a:avLst/>
          </a:prstGeom>
        </p:spPr>
      </p:pic>
      <p:pic>
        <p:nvPicPr>
          <p:cNvPr id="10" name="ima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715" y="467349"/>
            <a:ext cx="1461829" cy="17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63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C9E1113E3A699408BC6C9C8F8AA4EB5" ma:contentTypeVersion="0" ma:contentTypeDescription="Создание документа." ma:contentTypeScope="" ma:versionID="908373aab57223c91812475eac2e405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EA8BE1-EA12-4DAE-B9A5-47F4D9DF4FB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93DB4E7-9B0F-4881-9DCE-9DC5546015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02FDA90-1555-4E59-9157-5139ADB9B8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5629</TotalTime>
  <Words>1380</Words>
  <Application>Microsoft Office PowerPoint</Application>
  <PresentationFormat>Широкоэкранный</PresentationFormat>
  <Paragraphs>239</Paragraphs>
  <Slides>24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7" baseType="lpstr">
      <vt:lpstr>微软雅黑</vt:lpstr>
      <vt:lpstr>Arial</vt:lpstr>
      <vt:lpstr>Arial Narrow</vt:lpstr>
      <vt:lpstr>BatangChe</vt:lpstr>
      <vt:lpstr>Calibri</vt:lpstr>
      <vt:lpstr>Calibri Light</vt:lpstr>
      <vt:lpstr>Times New Roman</vt:lpstr>
      <vt:lpstr>Tw Cen MT</vt:lpstr>
      <vt:lpstr>Tw Cen MT Condensed</vt:lpstr>
      <vt:lpstr>Wingdings</vt:lpstr>
      <vt:lpstr>Wingdings 3</vt:lpstr>
      <vt:lpstr>Интеграл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Соблюдение требований законодательства Российской Федерации в части распространения материалов и сообщений иностранных агентов</vt:lpstr>
      <vt:lpstr>Законодательная база</vt:lpstr>
      <vt:lpstr>Основные понятия</vt:lpstr>
      <vt:lpstr>НКО, выполняющие функции иностранного агента</vt:lpstr>
      <vt:lpstr>Реестр НКО, выполняющих функции иностранного агента</vt:lpstr>
      <vt:lpstr>Иностранные СМИ, выполняющие функции иностранного агента</vt:lpstr>
      <vt:lpstr>Реестр иностранных СМИ, выполняющих функции иностранного агента</vt:lpstr>
      <vt:lpstr>Соблюдение маркировки в части распространения сообщений и материалов иностранных агентов</vt:lpstr>
      <vt:lpstr>Соблюдение маркировки в части распространения сообщений и материалов самими СМИ-иноагентами</vt:lpstr>
      <vt:lpstr>Соблюдение маркировки в части распространения сообщений и материалов СМИ-иноагентов</vt:lpstr>
      <vt:lpstr>Административная ответственность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d.solon</dc:creator>
  <cp:lastModifiedBy>GapotcnenkoEO</cp:lastModifiedBy>
  <cp:revision>493</cp:revision>
  <cp:lastPrinted>2021-04-08T09:56:11Z</cp:lastPrinted>
  <dcterms:created xsi:type="dcterms:W3CDTF">2019-04-03T08:15:28Z</dcterms:created>
  <dcterms:modified xsi:type="dcterms:W3CDTF">2021-08-11T08:45:14Z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0x0101001C9E1113E3A699408BC6C9C8F8AA4EB5</vt:lpwstr>
  </property>
</Properties>
</file>